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63" r:id="rId4"/>
    <p:sldId id="264" r:id="rId5"/>
    <p:sldId id="258" r:id="rId6"/>
    <p:sldId id="262" r:id="rId7"/>
    <p:sldId id="259" r:id="rId8"/>
    <p:sldId id="284" r:id="rId9"/>
    <p:sldId id="260" r:id="rId10"/>
    <p:sldId id="265" r:id="rId11"/>
    <p:sldId id="269" r:id="rId12"/>
    <p:sldId id="270" r:id="rId13"/>
    <p:sldId id="271" r:id="rId14"/>
    <p:sldId id="289" r:id="rId15"/>
    <p:sldId id="290" r:id="rId16"/>
    <p:sldId id="291" r:id="rId17"/>
    <p:sldId id="292" r:id="rId18"/>
    <p:sldId id="293" r:id="rId19"/>
    <p:sldId id="272" r:id="rId20"/>
    <p:sldId id="285" r:id="rId21"/>
    <p:sldId id="287" r:id="rId22"/>
    <p:sldId id="288" r:id="rId23"/>
    <p:sldId id="295" r:id="rId24"/>
    <p:sldId id="294" r:id="rId25"/>
    <p:sldId id="296" r:id="rId26"/>
    <p:sldId id="298" r:id="rId27"/>
    <p:sldId id="302" r:id="rId28"/>
    <p:sldId id="274" r:id="rId29"/>
    <p:sldId id="276" r:id="rId30"/>
    <p:sldId id="275" r:id="rId31"/>
    <p:sldId id="273" r:id="rId32"/>
    <p:sldId id="277" r:id="rId33"/>
    <p:sldId id="278" r:id="rId34"/>
    <p:sldId id="279" r:id="rId35"/>
    <p:sldId id="280" r:id="rId36"/>
    <p:sldId id="267" r:id="rId37"/>
    <p:sldId id="268" r:id="rId38"/>
    <p:sldId id="303" r:id="rId39"/>
    <p:sldId id="281" r:id="rId4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E7F79DC4-1703-4CEF-BDC5-2799A4D5069C}" type="datetimeFigureOut">
              <a:rPr lang="es-ES" smtClean="0"/>
              <a:t>10/10/2017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EB40B36-E441-46F6-9A10-B5B83D4BAAF7}" type="slidenum">
              <a:rPr lang="es-ES" smtClean="0"/>
              <a:t>‹Nº›</a:t>
            </a:fld>
            <a:endParaRPr lang="es-ES"/>
          </a:p>
        </p:txBody>
      </p:sp>
    </p:spTree>
    <p:extLst>
      <p:ext uri="{BB962C8B-B14F-4D97-AF65-F5344CB8AC3E}">
        <p14:creationId xmlns:p14="http://schemas.microsoft.com/office/powerpoint/2010/main" val="386859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7F79DC4-1703-4CEF-BDC5-2799A4D5069C}" type="datetimeFigureOut">
              <a:rPr lang="es-ES" smtClean="0"/>
              <a:t>10/10/2017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EB40B36-E441-46F6-9A10-B5B83D4BAAF7}" type="slidenum">
              <a:rPr lang="es-ES" smtClean="0"/>
              <a:t>‹Nº›</a:t>
            </a:fld>
            <a:endParaRPr lang="es-ES"/>
          </a:p>
        </p:txBody>
      </p:sp>
    </p:spTree>
    <p:extLst>
      <p:ext uri="{BB962C8B-B14F-4D97-AF65-F5344CB8AC3E}">
        <p14:creationId xmlns:p14="http://schemas.microsoft.com/office/powerpoint/2010/main" val="2349770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7F79DC4-1703-4CEF-BDC5-2799A4D5069C}" type="datetimeFigureOut">
              <a:rPr lang="es-ES" smtClean="0"/>
              <a:t>10/10/2017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EB40B36-E441-46F6-9A10-B5B83D4BAAF7}" type="slidenum">
              <a:rPr lang="es-ES" smtClean="0"/>
              <a:t>‹Nº›</a:t>
            </a:fld>
            <a:endParaRPr lang="es-ES"/>
          </a:p>
        </p:txBody>
      </p:sp>
    </p:spTree>
    <p:extLst>
      <p:ext uri="{BB962C8B-B14F-4D97-AF65-F5344CB8AC3E}">
        <p14:creationId xmlns:p14="http://schemas.microsoft.com/office/powerpoint/2010/main" val="1295870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7F79DC4-1703-4CEF-BDC5-2799A4D5069C}" type="datetimeFigureOut">
              <a:rPr lang="es-ES" smtClean="0"/>
              <a:t>10/10/2017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EB40B36-E441-46F6-9A10-B5B83D4BAAF7}" type="slidenum">
              <a:rPr lang="es-ES" smtClean="0"/>
              <a:t>‹Nº›</a:t>
            </a:fld>
            <a:endParaRPr lang="es-ES"/>
          </a:p>
        </p:txBody>
      </p:sp>
    </p:spTree>
    <p:extLst>
      <p:ext uri="{BB962C8B-B14F-4D97-AF65-F5344CB8AC3E}">
        <p14:creationId xmlns:p14="http://schemas.microsoft.com/office/powerpoint/2010/main" val="2509047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7F79DC4-1703-4CEF-BDC5-2799A4D5069C}" type="datetimeFigureOut">
              <a:rPr lang="es-ES" smtClean="0"/>
              <a:t>10/10/2017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EB40B36-E441-46F6-9A10-B5B83D4BAAF7}" type="slidenum">
              <a:rPr lang="es-ES" smtClean="0"/>
              <a:t>‹Nº›</a:t>
            </a:fld>
            <a:endParaRPr lang="es-ES"/>
          </a:p>
        </p:txBody>
      </p:sp>
    </p:spTree>
    <p:extLst>
      <p:ext uri="{BB962C8B-B14F-4D97-AF65-F5344CB8AC3E}">
        <p14:creationId xmlns:p14="http://schemas.microsoft.com/office/powerpoint/2010/main" val="2346459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E7F79DC4-1703-4CEF-BDC5-2799A4D5069C}" type="datetimeFigureOut">
              <a:rPr lang="es-ES" smtClean="0"/>
              <a:t>10/10/2017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EB40B36-E441-46F6-9A10-B5B83D4BAAF7}" type="slidenum">
              <a:rPr lang="es-ES" smtClean="0"/>
              <a:t>‹Nº›</a:t>
            </a:fld>
            <a:endParaRPr lang="es-ES"/>
          </a:p>
        </p:txBody>
      </p:sp>
    </p:spTree>
    <p:extLst>
      <p:ext uri="{BB962C8B-B14F-4D97-AF65-F5344CB8AC3E}">
        <p14:creationId xmlns:p14="http://schemas.microsoft.com/office/powerpoint/2010/main" val="3088240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E7F79DC4-1703-4CEF-BDC5-2799A4D5069C}" type="datetimeFigureOut">
              <a:rPr lang="es-ES" smtClean="0"/>
              <a:t>10/10/2017</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6EB40B36-E441-46F6-9A10-B5B83D4BAAF7}" type="slidenum">
              <a:rPr lang="es-ES" smtClean="0"/>
              <a:t>‹Nº›</a:t>
            </a:fld>
            <a:endParaRPr lang="es-ES"/>
          </a:p>
        </p:txBody>
      </p:sp>
    </p:spTree>
    <p:extLst>
      <p:ext uri="{BB962C8B-B14F-4D97-AF65-F5344CB8AC3E}">
        <p14:creationId xmlns:p14="http://schemas.microsoft.com/office/powerpoint/2010/main" val="2687131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E7F79DC4-1703-4CEF-BDC5-2799A4D5069C}" type="datetimeFigureOut">
              <a:rPr lang="es-ES" smtClean="0"/>
              <a:t>10/10/2017</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6EB40B36-E441-46F6-9A10-B5B83D4BAAF7}" type="slidenum">
              <a:rPr lang="es-ES" smtClean="0"/>
              <a:t>‹Nº›</a:t>
            </a:fld>
            <a:endParaRPr lang="es-ES"/>
          </a:p>
        </p:txBody>
      </p:sp>
    </p:spTree>
    <p:extLst>
      <p:ext uri="{BB962C8B-B14F-4D97-AF65-F5344CB8AC3E}">
        <p14:creationId xmlns:p14="http://schemas.microsoft.com/office/powerpoint/2010/main" val="1647535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7F79DC4-1703-4CEF-BDC5-2799A4D5069C}" type="datetimeFigureOut">
              <a:rPr lang="es-ES" smtClean="0"/>
              <a:t>10/10/2017</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6EB40B36-E441-46F6-9A10-B5B83D4BAAF7}" type="slidenum">
              <a:rPr lang="es-ES" smtClean="0"/>
              <a:t>‹Nº›</a:t>
            </a:fld>
            <a:endParaRPr lang="es-ES"/>
          </a:p>
        </p:txBody>
      </p:sp>
    </p:spTree>
    <p:extLst>
      <p:ext uri="{BB962C8B-B14F-4D97-AF65-F5344CB8AC3E}">
        <p14:creationId xmlns:p14="http://schemas.microsoft.com/office/powerpoint/2010/main" val="585100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7F79DC4-1703-4CEF-BDC5-2799A4D5069C}" type="datetimeFigureOut">
              <a:rPr lang="es-ES" smtClean="0"/>
              <a:t>10/10/2017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EB40B36-E441-46F6-9A10-B5B83D4BAAF7}" type="slidenum">
              <a:rPr lang="es-ES" smtClean="0"/>
              <a:t>‹Nº›</a:t>
            </a:fld>
            <a:endParaRPr lang="es-ES"/>
          </a:p>
        </p:txBody>
      </p:sp>
    </p:spTree>
    <p:extLst>
      <p:ext uri="{BB962C8B-B14F-4D97-AF65-F5344CB8AC3E}">
        <p14:creationId xmlns:p14="http://schemas.microsoft.com/office/powerpoint/2010/main" val="1586232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7F79DC4-1703-4CEF-BDC5-2799A4D5069C}" type="datetimeFigureOut">
              <a:rPr lang="es-ES" smtClean="0"/>
              <a:t>10/10/2017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EB40B36-E441-46F6-9A10-B5B83D4BAAF7}" type="slidenum">
              <a:rPr lang="es-ES" smtClean="0"/>
              <a:t>‹Nº›</a:t>
            </a:fld>
            <a:endParaRPr lang="es-ES"/>
          </a:p>
        </p:txBody>
      </p:sp>
    </p:spTree>
    <p:extLst>
      <p:ext uri="{BB962C8B-B14F-4D97-AF65-F5344CB8AC3E}">
        <p14:creationId xmlns:p14="http://schemas.microsoft.com/office/powerpoint/2010/main" val="3571714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F79DC4-1703-4CEF-BDC5-2799A4D5069C}" type="datetimeFigureOut">
              <a:rPr lang="es-ES" smtClean="0"/>
              <a:t>10/10/2017</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B40B36-E441-46F6-9A10-B5B83D4BAAF7}" type="slidenum">
              <a:rPr lang="es-ES" smtClean="0"/>
              <a:t>‹Nº›</a:t>
            </a:fld>
            <a:endParaRPr lang="es-ES"/>
          </a:p>
        </p:txBody>
      </p:sp>
    </p:spTree>
    <p:extLst>
      <p:ext uri="{BB962C8B-B14F-4D97-AF65-F5344CB8AC3E}">
        <p14:creationId xmlns:p14="http://schemas.microsoft.com/office/powerpoint/2010/main" val="1900549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www.mecd.gob.es/alv/ensenanzas/regimen-especial/idiomas.html" TargetMode="External"/><Relationship Id="rId3" Type="http://schemas.openxmlformats.org/officeDocument/2006/relationships/hyperlink" Target="https://www.mecd.gob.es/alv/ensenanzas/regimen-especial/artisticas-cfgs-plasticas-diseno.html" TargetMode="External"/><Relationship Id="rId7" Type="http://schemas.openxmlformats.org/officeDocument/2006/relationships/hyperlink" Target="https://www.mecd.gob.es/alv/ensenanzas/regimen-especial/artisticas-superiores-presencial.html" TargetMode="External"/><Relationship Id="rId2" Type="http://schemas.openxmlformats.org/officeDocument/2006/relationships/hyperlink" Target="https://www.mecd.gob.es/alv/ensenanzas/regimen-especial/artisticas-cfgm-plasticas-diseno.html" TargetMode="External"/><Relationship Id="rId1" Type="http://schemas.openxmlformats.org/officeDocument/2006/relationships/slideLayout" Target="../slideLayouts/slideLayout2.xml"/><Relationship Id="rId6" Type="http://schemas.openxmlformats.org/officeDocument/2006/relationships/hyperlink" Target="https://www.mecd.gob.es/alv/ensenanzas/regimen-especial/artisticas-profesionales-musica-danza.html" TargetMode="External"/><Relationship Id="rId5" Type="http://schemas.openxmlformats.org/officeDocument/2006/relationships/hyperlink" Target="https://www.mecd.gob.es/alv/ensenanzas/regimen-especial/deportivas-csgs.html" TargetMode="External"/><Relationship Id="rId4" Type="http://schemas.openxmlformats.org/officeDocument/2006/relationships/hyperlink" Target="https://www.mecd.gob.es/alv/ensenanzas/regimen-especial/deportivas-csgm.html"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s-ES" dirty="0" smtClean="0"/>
              <a:t>EL DISEÑO CURRICULAR EN EL PROCESO DE E-A</a:t>
            </a:r>
            <a:endParaRPr lang="es-ES" dirty="0"/>
          </a:p>
        </p:txBody>
      </p:sp>
      <p:sp>
        <p:nvSpPr>
          <p:cNvPr id="3"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r>
              <a:rPr lang="es-ES" dirty="0" smtClean="0"/>
              <a:t>Manual de didáctica general para maestros de Educación Infantil y de Primaria.</a:t>
            </a:r>
          </a:p>
          <a:p>
            <a:endParaRPr lang="es-ES" dirty="0"/>
          </a:p>
          <a:p>
            <a:pPr>
              <a:buFont typeface="Wingdings" pitchFamily="2" charset="2"/>
              <a:buChar char="Ø"/>
            </a:pPr>
            <a:r>
              <a:rPr lang="es-ES" dirty="0" smtClean="0"/>
              <a:t> Blas Bermejo</a:t>
            </a:r>
          </a:p>
          <a:p>
            <a:pPr>
              <a:buFont typeface="Wingdings" pitchFamily="2" charset="2"/>
              <a:buChar char="Ø"/>
            </a:pPr>
            <a:r>
              <a:rPr lang="es-ES" dirty="0" smtClean="0"/>
              <a:t>Cristóbal Ballesteros </a:t>
            </a:r>
          </a:p>
          <a:p>
            <a:pPr marL="0" indent="0">
              <a:buNone/>
            </a:pPr>
            <a:r>
              <a:rPr lang="es-ES" dirty="0" smtClean="0"/>
              <a:t>				DIDÁCTICA</a:t>
            </a:r>
          </a:p>
          <a:p>
            <a:pPr marL="0" indent="0">
              <a:buNone/>
            </a:pPr>
            <a:r>
              <a:rPr lang="es-ES" dirty="0"/>
              <a:t>	</a:t>
            </a:r>
            <a:r>
              <a:rPr lang="es-ES" dirty="0" smtClean="0"/>
              <a:t>			Santiago Nova </a:t>
            </a:r>
            <a:r>
              <a:rPr lang="es-ES" dirty="0" err="1" smtClean="0"/>
              <a:t>Grafión</a:t>
            </a:r>
            <a:endParaRPr lang="es-ES" dirty="0" smtClean="0"/>
          </a:p>
          <a:p>
            <a:pPr marL="0" indent="0">
              <a:buNone/>
            </a:pPr>
            <a:endParaRPr lang="es-ES" dirty="0"/>
          </a:p>
        </p:txBody>
      </p:sp>
    </p:spTree>
    <p:extLst>
      <p:ext uri="{BB962C8B-B14F-4D97-AF65-F5344CB8AC3E}">
        <p14:creationId xmlns:p14="http://schemas.microsoft.com/office/powerpoint/2010/main" val="23184785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s-ES" dirty="0" smtClean="0"/>
              <a:t>EDUCACIÓN SUPERIOR</a:t>
            </a:r>
            <a:endParaRPr lang="es-ES" dirty="0"/>
          </a:p>
        </p:txBody>
      </p:sp>
      <p:sp>
        <p:nvSpPr>
          <p:cNvPr id="3"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r>
              <a:rPr lang="es-ES" dirty="0" smtClean="0"/>
              <a:t>Enseñanza universitaria.</a:t>
            </a:r>
          </a:p>
          <a:p>
            <a:r>
              <a:rPr lang="es-ES" dirty="0" smtClean="0"/>
              <a:t>Enseñanzas artísticas superiores.</a:t>
            </a:r>
          </a:p>
          <a:p>
            <a:r>
              <a:rPr lang="es-ES" dirty="0" smtClean="0"/>
              <a:t>La formación profesional de grado superior.</a:t>
            </a:r>
          </a:p>
          <a:p>
            <a:r>
              <a:rPr lang="es-ES" dirty="0" smtClean="0"/>
              <a:t>Las enseñanzas profesionales de artes plásticas.</a:t>
            </a:r>
          </a:p>
          <a:p>
            <a:r>
              <a:rPr lang="es-ES" dirty="0" smtClean="0"/>
              <a:t>Diseño de grado superior.</a:t>
            </a:r>
          </a:p>
          <a:p>
            <a:r>
              <a:rPr lang="es-ES" dirty="0" smtClean="0"/>
              <a:t>Enseñanzas deportivas de grado superior.</a:t>
            </a:r>
          </a:p>
          <a:p>
            <a:endParaRPr lang="es-ES" dirty="0"/>
          </a:p>
        </p:txBody>
      </p:sp>
    </p:spTree>
    <p:extLst>
      <p:ext uri="{BB962C8B-B14F-4D97-AF65-F5344CB8AC3E}">
        <p14:creationId xmlns:p14="http://schemas.microsoft.com/office/powerpoint/2010/main" val="1457903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s-ES" dirty="0" smtClean="0"/>
              <a:t>Características de la EI</a:t>
            </a:r>
            <a:endParaRPr lang="es-ES" dirty="0"/>
          </a:p>
        </p:txBody>
      </p:sp>
      <p:sp>
        <p:nvSpPr>
          <p:cNvPr id="3"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r>
              <a:rPr lang="es-ES" dirty="0" smtClean="0"/>
              <a:t>Art. 12 de la LOE:</a:t>
            </a:r>
          </a:p>
          <a:p>
            <a:pPr algn="just">
              <a:buFont typeface="Wingdings" pitchFamily="2" charset="2"/>
              <a:buChar char="Ø"/>
            </a:pPr>
            <a:r>
              <a:rPr lang="es-ES" dirty="0" smtClean="0"/>
              <a:t>Constituye una etapa educativa con identidad propia.</a:t>
            </a:r>
          </a:p>
          <a:p>
            <a:pPr algn="just">
              <a:buFont typeface="Wingdings" pitchFamily="2" charset="2"/>
              <a:buChar char="Ø"/>
            </a:pPr>
            <a:r>
              <a:rPr lang="es-ES" dirty="0" smtClean="0"/>
              <a:t>Desde el nacimiento hasta los 6 años.</a:t>
            </a:r>
          </a:p>
          <a:p>
            <a:pPr algn="just">
              <a:buFont typeface="Wingdings" pitchFamily="2" charset="2"/>
              <a:buChar char="Ø"/>
            </a:pPr>
            <a:r>
              <a:rPr lang="es-ES" dirty="0" smtClean="0"/>
              <a:t>Carácter voluntario y su finalidad es la de contribuir al desarrollo físico, afectivo, social e intelectual de los niños.</a:t>
            </a:r>
          </a:p>
          <a:p>
            <a:pPr algn="just">
              <a:buFont typeface="Wingdings" pitchFamily="2" charset="2"/>
              <a:buChar char="Ø"/>
            </a:pPr>
            <a:r>
              <a:rPr lang="es-ES" dirty="0" smtClean="0"/>
              <a:t>Necesidad de colaboración familias/escuela.</a:t>
            </a:r>
            <a:endParaRPr lang="es-ES" dirty="0"/>
          </a:p>
        </p:txBody>
      </p:sp>
    </p:spTree>
    <p:extLst>
      <p:ext uri="{BB962C8B-B14F-4D97-AF65-F5344CB8AC3E}">
        <p14:creationId xmlns:p14="http://schemas.microsoft.com/office/powerpoint/2010/main" val="823504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s-ES" dirty="0" smtClean="0"/>
              <a:t>Características más importantes de la EI (Gallego, 1998)</a:t>
            </a:r>
            <a:endParaRPr lang="es-ES" dirty="0"/>
          </a:p>
        </p:txBody>
      </p:sp>
      <p:sp>
        <p:nvSpPr>
          <p:cNvPr id="3"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r>
              <a:rPr lang="es-ES" dirty="0" smtClean="0"/>
              <a:t>Primera etapa del sistema educativo.</a:t>
            </a:r>
          </a:p>
          <a:p>
            <a:r>
              <a:rPr lang="es-ES" dirty="0" smtClean="0"/>
              <a:t>De marcado carácter educativo.</a:t>
            </a:r>
          </a:p>
          <a:p>
            <a:r>
              <a:rPr lang="es-ES" dirty="0" smtClean="0"/>
              <a:t>Con características e identidad propia.</a:t>
            </a:r>
          </a:p>
          <a:p>
            <a:r>
              <a:rPr lang="es-ES" dirty="0" smtClean="0"/>
              <a:t>Etapa de escolarización no obligatoria.</a:t>
            </a:r>
          </a:p>
          <a:p>
            <a:pPr algn="just"/>
            <a:r>
              <a:rPr lang="es-ES" dirty="0" smtClean="0"/>
              <a:t>Necesidad colaborativa entre la familia y el centro.</a:t>
            </a:r>
          </a:p>
          <a:p>
            <a:r>
              <a:rPr lang="es-ES" dirty="0" smtClean="0"/>
              <a:t>Persigue el desarrollo global del niño.</a:t>
            </a:r>
            <a:endParaRPr lang="es-ES" dirty="0"/>
          </a:p>
        </p:txBody>
      </p:sp>
    </p:spTree>
    <p:extLst>
      <p:ext uri="{BB962C8B-B14F-4D97-AF65-F5344CB8AC3E}">
        <p14:creationId xmlns:p14="http://schemas.microsoft.com/office/powerpoint/2010/main" val="1650872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s-ES" dirty="0" smtClean="0"/>
              <a:t>Características de la EP</a:t>
            </a:r>
            <a:endParaRPr lang="es-ES" dirty="0"/>
          </a:p>
        </p:txBody>
      </p:sp>
      <p:sp>
        <p:nvSpPr>
          <p:cNvPr id="3"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lgn="just"/>
            <a:r>
              <a:rPr lang="es-ES" dirty="0" smtClean="0"/>
              <a:t>Comprende seis cursos educativos y se organiza en áreas, que tendrán un carácter global e integrador.</a:t>
            </a:r>
          </a:p>
          <a:p>
            <a:pPr algn="just"/>
            <a:r>
              <a:rPr lang="es-ES" dirty="0" smtClean="0"/>
              <a:t>Aumenta la capacidad para situarse en el punto de vista de los otros, con lo que va disminuyendo el egocentrismo infantil.</a:t>
            </a:r>
          </a:p>
          <a:p>
            <a:pPr algn="just"/>
            <a:r>
              <a:rPr lang="es-ES" dirty="0" smtClean="0"/>
              <a:t>Aumenta su capacidad de comunicación.</a:t>
            </a:r>
          </a:p>
          <a:p>
            <a:pPr algn="just"/>
            <a:r>
              <a:rPr lang="es-ES" dirty="0" smtClean="0"/>
              <a:t>Mejora su razonamiento lógico, todavía en el campo de lo concreto.</a:t>
            </a:r>
          </a:p>
          <a:p>
            <a:pPr algn="just"/>
            <a:r>
              <a:rPr lang="es-ES" dirty="0" smtClean="0"/>
              <a:t>Se va formando el concepto de autoestima, muy condicionado por la opinión que los adultos tienen de él/ella.</a:t>
            </a:r>
          </a:p>
          <a:p>
            <a:pPr algn="just"/>
            <a:r>
              <a:rPr lang="es-ES" dirty="0" smtClean="0"/>
              <a:t>Busca respuestas a todo lo que ocurre a su alrededor.</a:t>
            </a:r>
          </a:p>
          <a:p>
            <a:endParaRPr lang="es-ES" dirty="0"/>
          </a:p>
        </p:txBody>
      </p:sp>
    </p:spTree>
    <p:extLst>
      <p:ext uri="{BB962C8B-B14F-4D97-AF65-F5344CB8AC3E}">
        <p14:creationId xmlns:p14="http://schemas.microsoft.com/office/powerpoint/2010/main" val="514276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s-ES" dirty="0" smtClean="0"/>
              <a:t>ESO</a:t>
            </a:r>
            <a:endParaRPr lang="es-ES" dirty="0"/>
          </a:p>
        </p:txBody>
      </p:sp>
      <p:sp>
        <p:nvSpPr>
          <p:cNvPr id="6"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marL="0" indent="0" algn="just">
              <a:buNone/>
            </a:pPr>
            <a:r>
              <a:rPr lang="es-ES" dirty="0"/>
              <a:t>Tiene como finalidad transmitir a todos los alumnos los elementos básicos de la cultura, formarles para asumir sus deberes y ejercer sus derechos, desarrollar y consolidar hábitos de estudio y de trabajo y prepararles para la incorporación a estudios posteriores y para su inserción laboral. Completa la enseñanza básica y abarca cuatro cursos académicos, entre los doce y los dieciséis años de edad, y se imparte por áreas de conocimiento. El alumnado que al terminar esta etapa consigue los objetivos de la misma, recibe el título de Graduado en Educación Secundaria Obligatoria, que le faculta para acceder al bachillerato y a la formación profesional específica de grado medio. En cualquier caso, el alumnado recibe una acreditación del centro educativo, en la que constan los años cursados y las calificaciones obtenidas en las distintas áreas. Esta etapa es impartida por licenciados, ingenieros y arquitectos o quienes posean titulación equivalente a efectos docentes. En aquellas áreas o materias que se determinen, en virtud de su especial relación con la formación profesional, se establecerá la equivalencia a efectos docentes de títulos de Ingeniero Técnico, Arquitecto Técnico o Diplomado Universitario. </a:t>
            </a:r>
            <a:endParaRPr lang="es-ES" dirty="0"/>
          </a:p>
        </p:txBody>
      </p:sp>
    </p:spTree>
    <p:extLst>
      <p:ext uri="{BB962C8B-B14F-4D97-AF65-F5344CB8AC3E}">
        <p14:creationId xmlns:p14="http://schemas.microsoft.com/office/powerpoint/2010/main" val="3040489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260647"/>
            <a:ext cx="8424936" cy="1169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1 Título"/>
          <p:cNvSpPr>
            <a:spLocks noGrp="1"/>
          </p:cNvSpPr>
          <p:nvPr>
            <p:ph type="title"/>
          </p:nvPr>
        </p:nvSpPr>
        <p:spPr/>
        <p:txBody>
          <a:bodyPr/>
          <a:lstStyle/>
          <a:p>
            <a:r>
              <a:rPr lang="es-ES" dirty="0" smtClean="0">
                <a:solidFill>
                  <a:schemeClr val="bg1"/>
                </a:solidFill>
              </a:rPr>
              <a:t>Bachillerato</a:t>
            </a:r>
            <a:endParaRPr lang="es-ES" dirty="0">
              <a:solidFill>
                <a:schemeClr val="bg1"/>
              </a:solidFill>
            </a:endParaRPr>
          </a:p>
        </p:txBody>
      </p:sp>
      <p:sp>
        <p:nvSpPr>
          <p:cNvPr id="4"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just"/>
            <a:r>
              <a:rPr lang="es-ES" dirty="0"/>
              <a:t>Tiene como finalidad proporcionar al alumnado una madurez intelectual y humana, así como los conocimientos y habilidades que le permitan desempeñar sus funciones sociales con responsabilidad y competencia. Asimismo, capacitará para acceder a la formación profesional de grado superior y a los estudios universitarios. Comprende dos cursos académicos que normalmente se cursarán entre los dieciséis y los dieciocho años de edad. En la LOE se contemplan tres modalidades diferentes:  Artes (dentro de esta modalidad se incluyen dos vías: Artes plásticas, diseño e imagen; y Artes escénicas, música y danza). </a:t>
            </a:r>
            <a:r>
              <a:rPr lang="es-ES" dirty="0" smtClean="0"/>
              <a:t> </a:t>
            </a:r>
            <a:r>
              <a:rPr lang="es-ES" dirty="0"/>
              <a:t>Ciencias y Tecnología.  Humanidades y Ciencias Sociales. </a:t>
            </a:r>
            <a:endParaRPr lang="es-ES" dirty="0"/>
          </a:p>
        </p:txBody>
      </p:sp>
    </p:spTree>
    <p:extLst>
      <p:ext uri="{BB962C8B-B14F-4D97-AF65-F5344CB8AC3E}">
        <p14:creationId xmlns:p14="http://schemas.microsoft.com/office/powerpoint/2010/main" val="31228437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4500" y="260648"/>
            <a:ext cx="8255000" cy="1169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1 Título"/>
          <p:cNvSpPr>
            <a:spLocks noGrp="1"/>
          </p:cNvSpPr>
          <p:nvPr>
            <p:ph type="title"/>
          </p:nvPr>
        </p:nvSpPr>
        <p:spPr/>
        <p:txBody>
          <a:bodyPr/>
          <a:lstStyle/>
          <a:p>
            <a:r>
              <a:rPr lang="es-ES" dirty="0" smtClean="0">
                <a:solidFill>
                  <a:schemeClr val="bg1"/>
                </a:solidFill>
              </a:rPr>
              <a:t>Bachillerato</a:t>
            </a:r>
            <a:endParaRPr lang="es-ES" dirty="0">
              <a:solidFill>
                <a:schemeClr val="bg1"/>
              </a:solidFill>
            </a:endParaRPr>
          </a:p>
        </p:txBody>
      </p:sp>
      <p:sp>
        <p:nvSpPr>
          <p:cNvPr id="4"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pPr marL="0" indent="0" algn="just">
              <a:buNone/>
            </a:pPr>
            <a:r>
              <a:rPr lang="es-ES" dirty="0"/>
              <a:t>Puede acceder a los estudios de bachillerato el alumnado que está en posesión del título de Graduado en Educación Secundaria Obligatoria. El alumnado que cursa satisfactoriamente el bachillerato en cualquiera de sus modalidades, recibe el título de Bachiller, que le faculta para acceder a la formación profesional de grado superior y a los estudios universitarios. En este último caso es necesaria la superación de una prueba de acceso. Para impartir esta etapa se exigen las mismas titulaciones y la misma cualificación pedagógica que las requeridas para la educación secundaria obligatoria. </a:t>
            </a:r>
            <a:endParaRPr lang="es-ES" dirty="0"/>
          </a:p>
        </p:txBody>
      </p:sp>
    </p:spTree>
    <p:extLst>
      <p:ext uri="{BB962C8B-B14F-4D97-AF65-F5344CB8AC3E}">
        <p14:creationId xmlns:p14="http://schemas.microsoft.com/office/powerpoint/2010/main" val="28084621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4500" y="188640"/>
            <a:ext cx="8255000" cy="1169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1 Título"/>
          <p:cNvSpPr>
            <a:spLocks noGrp="1"/>
          </p:cNvSpPr>
          <p:nvPr>
            <p:ph type="title"/>
          </p:nvPr>
        </p:nvSpPr>
        <p:spPr/>
        <p:txBody>
          <a:bodyPr>
            <a:normAutofit fontScale="90000"/>
          </a:bodyPr>
          <a:lstStyle/>
          <a:p>
            <a:r>
              <a:rPr lang="es-ES" dirty="0" smtClean="0">
                <a:solidFill>
                  <a:schemeClr val="bg1"/>
                </a:solidFill>
              </a:rPr>
              <a:t>Ciclos formativos de formación profesional de grado medio.</a:t>
            </a:r>
            <a:endParaRPr lang="es-ES" dirty="0">
              <a:solidFill>
                <a:schemeClr val="bg1"/>
              </a:solidFill>
            </a:endParaRPr>
          </a:p>
        </p:txBody>
      </p:sp>
      <p:sp>
        <p:nvSpPr>
          <p:cNvPr id="4"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marL="0" indent="0" algn="just">
              <a:buNone/>
            </a:pPr>
            <a:r>
              <a:rPr lang="es-ES" dirty="0"/>
              <a:t>Se accede con el título de Graduado en Educación Secundaria Obligatoria. También se puede acceder a través de una prueba regulada por las Administraciones educativas. Estas enseñanzas tienen una estructura modular, incluyendo un módulo profesional de Formación en Centro de Trabajo (FCT) que se desarrolla en la empresa y tiene como objetivo aplicar los conocimientos teóricos aprendidos en los centros educativos. El alumnado que supera esta enseñanza obtiene el título de Técnico de la correspondiente profesión. </a:t>
            </a:r>
            <a:endParaRPr lang="es-ES" dirty="0"/>
          </a:p>
        </p:txBody>
      </p:sp>
    </p:spTree>
    <p:extLst>
      <p:ext uri="{BB962C8B-B14F-4D97-AF65-F5344CB8AC3E}">
        <p14:creationId xmlns:p14="http://schemas.microsoft.com/office/powerpoint/2010/main" val="22752309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260648"/>
            <a:ext cx="8229600" cy="11669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1 Título"/>
          <p:cNvSpPr>
            <a:spLocks noGrp="1"/>
          </p:cNvSpPr>
          <p:nvPr>
            <p:ph type="title"/>
          </p:nvPr>
        </p:nvSpPr>
        <p:spPr/>
        <p:txBody>
          <a:bodyPr>
            <a:normAutofit fontScale="90000"/>
          </a:bodyPr>
          <a:lstStyle/>
          <a:p>
            <a:r>
              <a:rPr lang="es-ES" sz="4000" dirty="0">
                <a:solidFill>
                  <a:prstClr val="white"/>
                </a:solidFill>
              </a:rPr>
              <a:t>Ciclos formativos de formación profesional de </a:t>
            </a:r>
            <a:r>
              <a:rPr lang="es-ES" sz="4000" dirty="0" smtClean="0">
                <a:solidFill>
                  <a:prstClr val="white"/>
                </a:solidFill>
              </a:rPr>
              <a:t>grado superior.</a:t>
            </a:r>
            <a:endParaRPr lang="es-ES" dirty="0"/>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1772816"/>
            <a:ext cx="8328025" cy="4621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5 Rectángulo"/>
          <p:cNvSpPr/>
          <p:nvPr/>
        </p:nvSpPr>
        <p:spPr>
          <a:xfrm>
            <a:off x="683568" y="1844824"/>
            <a:ext cx="7848872" cy="923330"/>
          </a:xfrm>
          <a:prstGeom prst="rect">
            <a:avLst/>
          </a:prstGeom>
        </p:spPr>
        <p:txBody>
          <a:bodyPr wrap="square">
            <a:spAutoFit/>
          </a:bodyPr>
          <a:lstStyle/>
          <a:p>
            <a:pPr algn="just"/>
            <a:r>
              <a:rPr lang="es-ES" dirty="0"/>
              <a:t>Se accede con el título de Bachiller, por lo que tiene carácter de enseñanza postsecundaria</a:t>
            </a:r>
            <a:r>
              <a:rPr lang="es-ES" dirty="0" smtClean="0"/>
              <a:t>. También </a:t>
            </a:r>
            <a:r>
              <a:rPr lang="es-ES" dirty="0"/>
              <a:t>se puede acceder a través de una prueba regulada por las Administraciones educativas. </a:t>
            </a:r>
          </a:p>
        </p:txBody>
      </p:sp>
      <p:sp>
        <p:nvSpPr>
          <p:cNvPr id="7" name="6 Rectángulo"/>
          <p:cNvSpPr/>
          <p:nvPr/>
        </p:nvSpPr>
        <p:spPr>
          <a:xfrm>
            <a:off x="755576" y="3140968"/>
            <a:ext cx="7704856" cy="1477328"/>
          </a:xfrm>
          <a:prstGeom prst="rect">
            <a:avLst/>
          </a:prstGeom>
        </p:spPr>
        <p:txBody>
          <a:bodyPr wrap="square">
            <a:spAutoFit/>
          </a:bodyPr>
          <a:lstStyle/>
          <a:p>
            <a:pPr algn="just"/>
            <a:r>
              <a:rPr lang="es-ES" dirty="0"/>
              <a:t>Estas enseñanzas tienen una estructura modular, incluyendo un módulo </a:t>
            </a:r>
            <a:r>
              <a:rPr lang="es-ES" dirty="0" smtClean="0"/>
              <a:t>profesional </a:t>
            </a:r>
            <a:r>
              <a:rPr lang="es-ES" dirty="0"/>
              <a:t>de </a:t>
            </a:r>
            <a:r>
              <a:rPr lang="es-ES" dirty="0" smtClean="0"/>
              <a:t>Formación en </a:t>
            </a:r>
            <a:r>
              <a:rPr lang="es-ES" dirty="0"/>
              <a:t>Centro de Trabajo (FCT) que se desarrolla en la empresa y tiene como objetivo aplicar </a:t>
            </a:r>
            <a:r>
              <a:rPr lang="es-ES" dirty="0" smtClean="0"/>
              <a:t>los conocimientos </a:t>
            </a:r>
            <a:r>
              <a:rPr lang="es-ES" dirty="0"/>
              <a:t>teóricos aprendidos en los centros educativos</a:t>
            </a:r>
            <a:r>
              <a:rPr lang="es-ES" dirty="0" smtClean="0"/>
              <a:t>. El </a:t>
            </a:r>
            <a:r>
              <a:rPr lang="es-ES" dirty="0"/>
              <a:t>alumnado que supera esta enseñanza obtiene el título de Técnico Superior de </a:t>
            </a:r>
            <a:r>
              <a:rPr lang="es-ES" dirty="0" smtClean="0"/>
              <a:t>la correspondiente </a:t>
            </a:r>
            <a:r>
              <a:rPr lang="es-ES" dirty="0"/>
              <a:t>profesión. </a:t>
            </a:r>
          </a:p>
        </p:txBody>
      </p:sp>
    </p:spTree>
    <p:extLst>
      <p:ext uri="{BB962C8B-B14F-4D97-AF65-F5344CB8AC3E}">
        <p14:creationId xmlns:p14="http://schemas.microsoft.com/office/powerpoint/2010/main" val="20790105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s-ES" dirty="0" smtClean="0"/>
              <a:t>2. EL CURRÍCULUM EDUCATIVO</a:t>
            </a:r>
            <a:endParaRPr lang="es-ES" dirty="0"/>
          </a:p>
        </p:txBody>
      </p:sp>
      <p:sp>
        <p:nvSpPr>
          <p:cNvPr id="3"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r>
              <a:rPr lang="es-ES" dirty="0" smtClean="0"/>
              <a:t>Currículo o currículum.</a:t>
            </a:r>
          </a:p>
          <a:p>
            <a:r>
              <a:rPr lang="es-ES" dirty="0" smtClean="0"/>
              <a:t>LOMCE art 6. A los efectos de lo dispuesto en esta Ley Orgánica, se entiende por currículo la regulación de los elementos que determinan los procesos de enseñanza y aprendizaje para cada una de las enseñanzas.</a:t>
            </a:r>
          </a:p>
        </p:txBody>
      </p:sp>
    </p:spTree>
    <p:extLst>
      <p:ext uri="{BB962C8B-B14F-4D97-AF65-F5344CB8AC3E}">
        <p14:creationId xmlns:p14="http://schemas.microsoft.com/office/powerpoint/2010/main" val="1176483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s-ES" dirty="0" smtClean="0"/>
              <a:t>EL DISEÑO CURRICULAR EN EL PROCESO DE E-A</a:t>
            </a:r>
            <a:endParaRPr lang="es-ES" dirty="0"/>
          </a:p>
        </p:txBody>
      </p:sp>
      <p:sp>
        <p:nvSpPr>
          <p:cNvPr id="3" name="2 Marcador de contenido"/>
          <p:cNvSpPr>
            <a:spLocks noGrp="1"/>
          </p:cNvSpPr>
          <p:nvPr>
            <p:ph idx="1"/>
          </p:nvPr>
        </p:nvSpPr>
        <p:spPr>
          <a:xfrm>
            <a:off x="457200" y="2060848"/>
            <a:ext cx="8229600" cy="4065315"/>
          </a:xfrm>
        </p:spPr>
        <p:style>
          <a:lnRef idx="1">
            <a:schemeClr val="accent3"/>
          </a:lnRef>
          <a:fillRef idx="2">
            <a:schemeClr val="accent3"/>
          </a:fillRef>
          <a:effectRef idx="1">
            <a:schemeClr val="accent3"/>
          </a:effectRef>
          <a:fontRef idx="minor">
            <a:schemeClr val="dk1"/>
          </a:fontRef>
        </p:style>
        <p:txBody>
          <a:bodyPr/>
          <a:lstStyle/>
          <a:p>
            <a:pPr marL="514350" indent="-514350">
              <a:buFont typeface="+mj-lt"/>
              <a:buAutoNum type="arabicPeriod"/>
            </a:pPr>
            <a:r>
              <a:rPr lang="es-ES" dirty="0" smtClean="0"/>
              <a:t>SISTEMA EDUCATIVO ESPAÑOL</a:t>
            </a:r>
          </a:p>
          <a:p>
            <a:pPr marL="514350" indent="-514350">
              <a:buFont typeface="+mj-lt"/>
              <a:buAutoNum type="arabicPeriod"/>
            </a:pPr>
            <a:r>
              <a:rPr lang="es-ES" dirty="0" smtClean="0"/>
              <a:t>EL CURRÍCULUM EDUCATIVO</a:t>
            </a:r>
          </a:p>
          <a:p>
            <a:pPr marL="514350" indent="-514350">
              <a:buFont typeface="+mj-lt"/>
              <a:buAutoNum type="arabicPeriod"/>
            </a:pPr>
            <a:r>
              <a:rPr lang="es-ES" dirty="0" smtClean="0"/>
              <a:t>LOS NIVELES DE CONCRECIÓN CURRICULAR</a:t>
            </a:r>
            <a:endParaRPr lang="es-ES" dirty="0"/>
          </a:p>
        </p:txBody>
      </p:sp>
    </p:spTree>
    <p:extLst>
      <p:ext uri="{BB962C8B-B14F-4D97-AF65-F5344CB8AC3E}">
        <p14:creationId xmlns:p14="http://schemas.microsoft.com/office/powerpoint/2010/main" val="1866482308"/>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s-ES" dirty="0" smtClean="0"/>
              <a:t>EL CURRÍCULUM EDUCATIVO</a:t>
            </a:r>
            <a:endParaRPr lang="es-ES" dirty="0"/>
          </a:p>
        </p:txBody>
      </p:sp>
      <p:sp>
        <p:nvSpPr>
          <p:cNvPr id="5"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endParaRPr lang="es-ES" dirty="0" smtClean="0"/>
          </a:p>
          <a:p>
            <a:pPr algn="just"/>
            <a:r>
              <a:rPr lang="es-ES" dirty="0" smtClean="0"/>
              <a:t>Para </a:t>
            </a:r>
            <a:r>
              <a:rPr lang="es-ES" b="1" dirty="0" err="1"/>
              <a:t>Sthenhouse</a:t>
            </a:r>
            <a:r>
              <a:rPr lang="es-ES" dirty="0"/>
              <a:t> (1991), el currículum, por una parte, es una intención o una idea de lo que sería deseable que sucediera en las escuelas; y por otra, el estado de cosas que suceden dentro de las escuelas.</a:t>
            </a:r>
          </a:p>
          <a:p>
            <a:endParaRPr lang="es-ES" dirty="0" smtClean="0"/>
          </a:p>
        </p:txBody>
      </p:sp>
    </p:spTree>
    <p:extLst>
      <p:ext uri="{BB962C8B-B14F-4D97-AF65-F5344CB8AC3E}">
        <p14:creationId xmlns:p14="http://schemas.microsoft.com/office/powerpoint/2010/main" val="42191458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2 Marcador de contenido"/>
          <p:cNvSpPr>
            <a:spLocks noGrp="1"/>
          </p:cNvSpPr>
          <p:nvPr>
            <p:ph idx="1"/>
          </p:nvPr>
        </p:nvSpPr>
        <p:spPr>
          <a:xfrm>
            <a:off x="457200" y="620688"/>
            <a:ext cx="8229600" cy="5505475"/>
          </a:xfrm>
        </p:spPr>
        <p:style>
          <a:lnRef idx="1">
            <a:schemeClr val="accent3"/>
          </a:lnRef>
          <a:fillRef idx="2">
            <a:schemeClr val="accent3"/>
          </a:fillRef>
          <a:effectRef idx="1">
            <a:schemeClr val="accent3"/>
          </a:effectRef>
          <a:fontRef idx="minor">
            <a:schemeClr val="dk1"/>
          </a:fontRef>
        </p:style>
        <p:txBody>
          <a:bodyPr/>
          <a:lstStyle/>
          <a:p>
            <a:pPr algn="just"/>
            <a:r>
              <a:rPr lang="es-ES" b="1" dirty="0" err="1"/>
              <a:t>Bobbit</a:t>
            </a:r>
            <a:r>
              <a:rPr lang="es-ES" dirty="0"/>
              <a:t>, autor que utiliza por primera vez el término en una publicación en 1918 lo definió como «Conjunto de experiencias que permiten que los alumnos se adapten a la vida de los adultos en sociedad» (</a:t>
            </a:r>
            <a:r>
              <a:rPr lang="es-ES" dirty="0" err="1"/>
              <a:t>Bobbitt</a:t>
            </a:r>
            <a:r>
              <a:rPr lang="es-ES" dirty="0"/>
              <a:t>, 1918, p. 42). Definición que nos da la idea de preparación para la vida adulta y que se centra en el desarrollo de habilidades en el alumno.</a:t>
            </a:r>
          </a:p>
          <a:p>
            <a:pPr marL="0" indent="0">
              <a:buNone/>
            </a:pPr>
            <a:endParaRPr lang="es-ES" dirty="0" smtClean="0"/>
          </a:p>
        </p:txBody>
      </p:sp>
    </p:spTree>
    <p:extLst>
      <p:ext uri="{BB962C8B-B14F-4D97-AF65-F5344CB8AC3E}">
        <p14:creationId xmlns:p14="http://schemas.microsoft.com/office/powerpoint/2010/main" val="30493521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contenido"/>
          <p:cNvSpPr>
            <a:spLocks noGrp="1"/>
          </p:cNvSpPr>
          <p:nvPr>
            <p:ph idx="1"/>
          </p:nvPr>
        </p:nvSpPr>
        <p:spPr>
          <a:xfrm>
            <a:off x="457200" y="620688"/>
            <a:ext cx="8229600" cy="5505475"/>
          </a:xfrm>
        </p:spPr>
        <p:style>
          <a:lnRef idx="1">
            <a:schemeClr val="accent3"/>
          </a:lnRef>
          <a:fillRef idx="2">
            <a:schemeClr val="accent3"/>
          </a:fillRef>
          <a:effectRef idx="1">
            <a:schemeClr val="accent3"/>
          </a:effectRef>
          <a:fontRef idx="minor">
            <a:schemeClr val="dk1"/>
          </a:fontRef>
        </p:style>
        <p:txBody>
          <a:bodyPr>
            <a:normAutofit fontScale="92500"/>
          </a:bodyPr>
          <a:lstStyle/>
          <a:p>
            <a:pPr algn="just">
              <a:lnSpc>
                <a:spcPct val="150000"/>
              </a:lnSpc>
              <a:spcAft>
                <a:spcPts val="0"/>
              </a:spcAft>
            </a:pPr>
            <a:r>
              <a:rPr lang="es-ES" b="1" dirty="0" err="1">
                <a:solidFill>
                  <a:srgbClr val="000000"/>
                </a:solidFill>
                <a:latin typeface="Georgia"/>
                <a:ea typeface="Times New Roman"/>
              </a:rPr>
              <a:t>Gagné</a:t>
            </a:r>
            <a:r>
              <a:rPr lang="es-ES" dirty="0">
                <a:solidFill>
                  <a:srgbClr val="000000"/>
                </a:solidFill>
                <a:latin typeface="Georgia"/>
                <a:ea typeface="Times New Roman"/>
              </a:rPr>
              <a:t> (1967) establece que: «Un currículum es una secuencia de unidades de contenido organizadas de tal manera que el aprendizaje de cada unidad pueda ser logrado por un acto simple, apoyado por las capacidades específicas de las unidades anteriores y que ya han sido dominadas por el alumno</a:t>
            </a:r>
            <a:r>
              <a:rPr lang="es-ES" dirty="0" smtClean="0">
                <a:solidFill>
                  <a:srgbClr val="000000"/>
                </a:solidFill>
                <a:latin typeface="Georgia"/>
                <a:ea typeface="Times New Roman"/>
              </a:rPr>
              <a:t>».</a:t>
            </a:r>
            <a:endParaRPr lang="es-ES" dirty="0" smtClean="0"/>
          </a:p>
        </p:txBody>
      </p:sp>
    </p:spTree>
    <p:extLst>
      <p:ext uri="{BB962C8B-B14F-4D97-AF65-F5344CB8AC3E}">
        <p14:creationId xmlns:p14="http://schemas.microsoft.com/office/powerpoint/2010/main" val="35034418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contenido"/>
          <p:cNvSpPr>
            <a:spLocks noGrp="1"/>
          </p:cNvSpPr>
          <p:nvPr>
            <p:ph idx="1"/>
          </p:nvPr>
        </p:nvSpPr>
        <p:spPr>
          <a:xfrm>
            <a:off x="457200" y="620688"/>
            <a:ext cx="8229600" cy="5505475"/>
          </a:xfrm>
        </p:spPr>
        <p:style>
          <a:lnRef idx="1">
            <a:schemeClr val="accent3"/>
          </a:lnRef>
          <a:fillRef idx="2">
            <a:schemeClr val="accent3"/>
          </a:fillRef>
          <a:effectRef idx="1">
            <a:schemeClr val="accent3"/>
          </a:effectRef>
          <a:fontRef idx="minor">
            <a:schemeClr val="dk1"/>
          </a:fontRef>
        </p:style>
        <p:txBody>
          <a:bodyPr/>
          <a:lstStyle/>
          <a:p>
            <a:pPr algn="just">
              <a:lnSpc>
                <a:spcPct val="150000"/>
              </a:lnSpc>
              <a:spcAft>
                <a:spcPts val="0"/>
              </a:spcAft>
            </a:pPr>
            <a:r>
              <a:rPr lang="es-ES" b="1" dirty="0">
                <a:solidFill>
                  <a:srgbClr val="000000"/>
                </a:solidFill>
                <a:latin typeface="Georgia"/>
                <a:ea typeface="Times New Roman"/>
              </a:rPr>
              <a:t>Tyler</a:t>
            </a:r>
            <a:r>
              <a:rPr lang="es-ES" dirty="0">
                <a:solidFill>
                  <a:srgbClr val="000000"/>
                </a:solidFill>
                <a:latin typeface="Georgia"/>
                <a:ea typeface="Times New Roman"/>
              </a:rPr>
              <a:t> (1973) considera el currículum como «Todas las experiencias de aprendizaje planeadas y dirigidas por la escuela para alcanzar las metas educativas». Además,</a:t>
            </a:r>
            <a:r>
              <a:rPr lang="es-ES" sz="3600" dirty="0">
                <a:solidFill>
                  <a:srgbClr val="000000"/>
                </a:solidFill>
                <a:latin typeface="Georgia"/>
                <a:ea typeface="Times New Roman"/>
              </a:rPr>
              <a:t> </a:t>
            </a:r>
            <a:r>
              <a:rPr lang="es-ES" dirty="0">
                <a:solidFill>
                  <a:srgbClr val="000000"/>
                </a:solidFill>
                <a:latin typeface="Georgia"/>
                <a:ea typeface="Times New Roman"/>
              </a:rPr>
              <a:t>añade que esta afirmación supone que la escuela ha de aceptar esta responsabilidad.</a:t>
            </a:r>
            <a:endParaRPr lang="es-ES" sz="3600" dirty="0">
              <a:latin typeface="Arial"/>
              <a:ea typeface="Times New Roman"/>
            </a:endParaRPr>
          </a:p>
          <a:p>
            <a:pPr marL="0" indent="0">
              <a:buNone/>
            </a:pPr>
            <a:endParaRPr lang="es-ES" dirty="0" smtClean="0"/>
          </a:p>
        </p:txBody>
      </p:sp>
    </p:spTree>
    <p:extLst>
      <p:ext uri="{BB962C8B-B14F-4D97-AF65-F5344CB8AC3E}">
        <p14:creationId xmlns:p14="http://schemas.microsoft.com/office/powerpoint/2010/main" val="15740035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contenido"/>
          <p:cNvSpPr>
            <a:spLocks noGrp="1"/>
          </p:cNvSpPr>
          <p:nvPr>
            <p:ph idx="1"/>
          </p:nvPr>
        </p:nvSpPr>
        <p:spPr>
          <a:xfrm>
            <a:off x="457200" y="620688"/>
            <a:ext cx="8229600" cy="5505475"/>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lgn="just">
              <a:lnSpc>
                <a:spcPct val="150000"/>
              </a:lnSpc>
              <a:spcAft>
                <a:spcPts val="0"/>
              </a:spcAft>
            </a:pPr>
            <a:r>
              <a:rPr lang="es-ES" b="1" dirty="0">
                <a:solidFill>
                  <a:srgbClr val="000000"/>
                </a:solidFill>
                <a:latin typeface="Georgia"/>
                <a:ea typeface="Times New Roman"/>
              </a:rPr>
              <a:t>Taba</a:t>
            </a:r>
            <a:r>
              <a:rPr lang="es-ES" dirty="0">
                <a:solidFill>
                  <a:srgbClr val="000000"/>
                </a:solidFill>
                <a:latin typeface="Georgia"/>
                <a:ea typeface="Times New Roman"/>
              </a:rPr>
              <a:t> (1974) lo explica como «Plan para el aprendizaje. Planificar el currículum es el resultado de decisiones que afectan a tres asuntos diferentes: a) selección y ordenación de contenidos, b) selección de experiencias de aprendizaje y c) planes para lograr condiciones óptimas para que se produzca el aprendizaje».</a:t>
            </a:r>
            <a:endParaRPr lang="es-ES" sz="3600" dirty="0">
              <a:latin typeface="Arial"/>
              <a:ea typeface="Times New Roman"/>
            </a:endParaRPr>
          </a:p>
          <a:p>
            <a:pPr marL="0" indent="0">
              <a:buNone/>
            </a:pPr>
            <a:endParaRPr lang="es-ES" dirty="0" smtClean="0"/>
          </a:p>
        </p:txBody>
      </p:sp>
    </p:spTree>
    <p:extLst>
      <p:ext uri="{BB962C8B-B14F-4D97-AF65-F5344CB8AC3E}">
        <p14:creationId xmlns:p14="http://schemas.microsoft.com/office/powerpoint/2010/main" val="18956634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contenido"/>
          <p:cNvSpPr>
            <a:spLocks noGrp="1"/>
          </p:cNvSpPr>
          <p:nvPr>
            <p:ph idx="1"/>
          </p:nvPr>
        </p:nvSpPr>
        <p:spPr>
          <a:xfrm>
            <a:off x="457200" y="620688"/>
            <a:ext cx="8229600" cy="5505475"/>
          </a:xfrm>
        </p:spPr>
        <p:style>
          <a:lnRef idx="1">
            <a:schemeClr val="accent3"/>
          </a:lnRef>
          <a:fillRef idx="2">
            <a:schemeClr val="accent3"/>
          </a:fillRef>
          <a:effectRef idx="1">
            <a:schemeClr val="accent3"/>
          </a:effectRef>
          <a:fontRef idx="minor">
            <a:schemeClr val="dk1"/>
          </a:fontRef>
        </p:style>
        <p:txBody>
          <a:bodyPr/>
          <a:lstStyle/>
          <a:p>
            <a:pPr marL="0" indent="0" algn="just">
              <a:buNone/>
            </a:pPr>
            <a:r>
              <a:rPr lang="es-ES" b="1" dirty="0"/>
              <a:t>De Alba</a:t>
            </a:r>
            <a:r>
              <a:rPr lang="es-ES" dirty="0"/>
              <a:t> (1991) señaló que «El currículum es una síntesis de elementos culturales (conocimientos, valores, costumbres, creencias, etc.) que conforman una propuesta político-educativa pensada e impulsada por diversos grupos y sectores sociales cuyos intereses son diversos y contradictorios».</a:t>
            </a:r>
          </a:p>
          <a:p>
            <a:pPr marL="0" indent="0">
              <a:buNone/>
            </a:pPr>
            <a:endParaRPr lang="es-ES" dirty="0" smtClean="0"/>
          </a:p>
        </p:txBody>
      </p:sp>
    </p:spTree>
    <p:extLst>
      <p:ext uri="{BB962C8B-B14F-4D97-AF65-F5344CB8AC3E}">
        <p14:creationId xmlns:p14="http://schemas.microsoft.com/office/powerpoint/2010/main" val="6940516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contenido"/>
          <p:cNvSpPr>
            <a:spLocks noGrp="1"/>
          </p:cNvSpPr>
          <p:nvPr>
            <p:ph idx="1"/>
          </p:nvPr>
        </p:nvSpPr>
        <p:spPr>
          <a:xfrm>
            <a:off x="457200" y="620688"/>
            <a:ext cx="8229600" cy="5505475"/>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lgn="just"/>
            <a:r>
              <a:rPr lang="es-ES" b="1" dirty="0"/>
              <a:t>Torres</a:t>
            </a:r>
            <a:r>
              <a:rPr lang="es-ES" dirty="0"/>
              <a:t> (1992) añade que «El currículum puede ser explícito y oculto. El currículum explícito u oficial son las intenciones que, de manera directa, indican tanto las normas legales, los contenidos mínimos obligatorios o los programas oficiales, como los proyectos educativos del centro escolar. El currículum oculto son todos aquellos conocimientos, destrezas, actitudes y valores que se adquieren mediante la participación en procesos de enseñanza y aprendizaje, en general, en todas las interacciones que se suceden día a día en las aulas y centros de enseñanza.</a:t>
            </a:r>
          </a:p>
        </p:txBody>
      </p:sp>
    </p:spTree>
    <p:extLst>
      <p:ext uri="{BB962C8B-B14F-4D97-AF65-F5344CB8AC3E}">
        <p14:creationId xmlns:p14="http://schemas.microsoft.com/office/powerpoint/2010/main" val="16080936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contenido"/>
          <p:cNvSpPr>
            <a:spLocks noGrp="1"/>
          </p:cNvSpPr>
          <p:nvPr>
            <p:ph idx="1"/>
          </p:nvPr>
        </p:nvSpPr>
        <p:spPr>
          <a:xfrm>
            <a:off x="457200" y="620688"/>
            <a:ext cx="8229600" cy="5505475"/>
          </a:xfrm>
        </p:spPr>
        <p:style>
          <a:lnRef idx="1">
            <a:schemeClr val="accent3"/>
          </a:lnRef>
          <a:fillRef idx="2">
            <a:schemeClr val="accent3"/>
          </a:fillRef>
          <a:effectRef idx="1">
            <a:schemeClr val="accent3"/>
          </a:effectRef>
          <a:fontRef idx="minor">
            <a:schemeClr val="dk1"/>
          </a:fontRef>
        </p:style>
        <p:txBody>
          <a:bodyPr/>
          <a:lstStyle/>
          <a:p>
            <a:pPr marL="0" indent="0" algn="just">
              <a:buNone/>
            </a:pPr>
            <a:r>
              <a:rPr lang="es-ES" dirty="0"/>
              <a:t>No existe una única definición de currículum, aunque sí podemos acotar que la palabra currículum lleva ligada implícitamente la función social de la educación, los procesos de enseñanza-aprendizaje, los planes de estudio, los objetivos, los contenidos, métodos de enseñanza-aprendizaje, programas, asignaturas, políticas educativas institucionales, etc.</a:t>
            </a:r>
            <a:endParaRPr lang="es-ES" dirty="0" smtClean="0"/>
          </a:p>
        </p:txBody>
      </p:sp>
    </p:spTree>
    <p:extLst>
      <p:ext uri="{BB962C8B-B14F-4D97-AF65-F5344CB8AC3E}">
        <p14:creationId xmlns:p14="http://schemas.microsoft.com/office/powerpoint/2010/main" val="16080936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s-ES" dirty="0" smtClean="0"/>
              <a:t>Elementos que forman el currículo:</a:t>
            </a:r>
            <a:endParaRPr lang="es-ES" dirty="0"/>
          </a:p>
        </p:txBody>
      </p:sp>
      <p:sp>
        <p:nvSpPr>
          <p:cNvPr id="3"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pPr algn="just">
              <a:buFont typeface="Wingdings" pitchFamily="2" charset="2"/>
              <a:buChar char="Ø"/>
            </a:pPr>
            <a:r>
              <a:rPr lang="es-ES" dirty="0" smtClean="0"/>
              <a:t>Objetivos de cada enseñanza y etapa educativa.</a:t>
            </a:r>
          </a:p>
          <a:p>
            <a:pPr algn="just">
              <a:buFont typeface="Wingdings" pitchFamily="2" charset="2"/>
              <a:buChar char="Ø"/>
            </a:pPr>
            <a:r>
              <a:rPr lang="es-ES" dirty="0" smtClean="0"/>
              <a:t>Las competencias, o capacidades para aplicar de forma integrada los contenidos propios de cada enseñanza y etapa educativa.</a:t>
            </a:r>
          </a:p>
          <a:p>
            <a:pPr algn="just">
              <a:buFont typeface="Wingdings" pitchFamily="2" charset="2"/>
              <a:buChar char="Ø"/>
            </a:pPr>
            <a:r>
              <a:rPr lang="es-ES" dirty="0" smtClean="0"/>
              <a:t>La metodología didáctica, que comprende tanto la descripción de las prácticas docentes como la organización del trabajo.</a:t>
            </a:r>
          </a:p>
          <a:p>
            <a:pPr algn="just">
              <a:buFont typeface="Wingdings" pitchFamily="2" charset="2"/>
              <a:buChar char="Ø"/>
            </a:pPr>
            <a:r>
              <a:rPr lang="es-ES" dirty="0" smtClean="0"/>
              <a:t>Los estándares y resultados de aprendizaje evaluables.</a:t>
            </a:r>
          </a:p>
          <a:p>
            <a:pPr algn="just">
              <a:buFont typeface="Wingdings" pitchFamily="2" charset="2"/>
              <a:buChar char="Ø"/>
            </a:pPr>
            <a:r>
              <a:rPr lang="es-ES" dirty="0" smtClean="0"/>
              <a:t>Los criterios de evaluación del grado de adquisición de las competencias y del logro de los objetivos de cada enseñanza y etapa educativa.</a:t>
            </a:r>
            <a:endParaRPr lang="es-ES" dirty="0"/>
          </a:p>
          <a:p>
            <a:endParaRPr lang="es-ES" dirty="0"/>
          </a:p>
        </p:txBody>
      </p:sp>
    </p:spTree>
    <p:extLst>
      <p:ext uri="{BB962C8B-B14F-4D97-AF65-F5344CB8AC3E}">
        <p14:creationId xmlns:p14="http://schemas.microsoft.com/office/powerpoint/2010/main" val="6628284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649491"/>
          </a:xfrm>
        </p:spPr>
        <p:style>
          <a:lnRef idx="1">
            <a:schemeClr val="accent3"/>
          </a:lnRef>
          <a:fillRef idx="2">
            <a:schemeClr val="accent3"/>
          </a:fillRef>
          <a:effectRef idx="1">
            <a:schemeClr val="accent3"/>
          </a:effectRef>
          <a:fontRef idx="minor">
            <a:schemeClr val="dk1"/>
          </a:fontRef>
        </p:style>
        <p:txBody>
          <a:bodyPr>
            <a:normAutofit/>
          </a:bodyPr>
          <a:lstStyle/>
          <a:p>
            <a:pPr algn="just"/>
            <a:r>
              <a:rPr lang="es-ES" dirty="0" smtClean="0"/>
              <a:t>La elaboración del currículo escolar es tanto una responsabilidad política como una responsabilidad profesional.</a:t>
            </a:r>
          </a:p>
          <a:p>
            <a:pPr algn="just"/>
            <a:r>
              <a:rPr lang="es-ES" dirty="0" smtClean="0"/>
              <a:t>El Estado ha de decidir en la redacción de las leyes educativas cuáles son los elementos culturales que deben ser objeto de trabajo escolar. Los docentes, han de decidir de qué manera van a trabajar en sus centros y en sus aulas esos elementos culturales.</a:t>
            </a:r>
          </a:p>
          <a:p>
            <a:pPr algn="just"/>
            <a:r>
              <a:rPr lang="es-ES" dirty="0" smtClean="0"/>
              <a:t>Ver definiciones del libro. Página 58.</a:t>
            </a:r>
            <a:endParaRPr lang="es-ES" dirty="0"/>
          </a:p>
        </p:txBody>
      </p:sp>
    </p:spTree>
    <p:extLst>
      <p:ext uri="{BB962C8B-B14F-4D97-AF65-F5344CB8AC3E}">
        <p14:creationId xmlns:p14="http://schemas.microsoft.com/office/powerpoint/2010/main" val="749053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s-ES" dirty="0" smtClean="0"/>
              <a:t>1 EL SISTEMA EDUCATIVO ESPAÑOL</a:t>
            </a:r>
            <a:endParaRPr lang="es-ES" dirty="0"/>
          </a:p>
        </p:txBody>
      </p:sp>
      <p:sp>
        <p:nvSpPr>
          <p:cNvPr id="3"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buFont typeface="Wingdings" pitchFamily="2" charset="2"/>
              <a:buChar char="Ø"/>
            </a:pPr>
            <a:r>
              <a:rPr lang="es-ES" dirty="0" smtClean="0"/>
              <a:t>LOE. Ley Orgánica 2/2006 de Educación de 3 de mayo.</a:t>
            </a:r>
          </a:p>
          <a:p>
            <a:pPr algn="just">
              <a:buFont typeface="Wingdings" pitchFamily="2" charset="2"/>
              <a:buChar char="Ø"/>
            </a:pPr>
            <a:r>
              <a:rPr lang="es-ES" dirty="0" smtClean="0"/>
              <a:t>LOMCE. Ley Orgánica para la Mejora de la Calidad Educativa de 9 de </a:t>
            </a:r>
            <a:r>
              <a:rPr lang="es-ES" dirty="0"/>
              <a:t>d</a:t>
            </a:r>
            <a:r>
              <a:rPr lang="es-ES" dirty="0" smtClean="0"/>
              <a:t>iciembre de 2013.</a:t>
            </a:r>
          </a:p>
          <a:p>
            <a:r>
              <a:rPr lang="es-ES" dirty="0" smtClean="0"/>
              <a:t>Principios del sistema educativo español. (Art. 1. LOE):</a:t>
            </a:r>
          </a:p>
          <a:p>
            <a:pPr>
              <a:buFont typeface="Wingdings" pitchFamily="2" charset="2"/>
              <a:buChar char="v"/>
            </a:pPr>
            <a:r>
              <a:rPr lang="es-ES" dirty="0" smtClean="0"/>
              <a:t>La calidad de la educación.</a:t>
            </a:r>
          </a:p>
          <a:p>
            <a:pPr algn="just">
              <a:buFont typeface="Wingdings" pitchFamily="2" charset="2"/>
              <a:buChar char="v"/>
            </a:pPr>
            <a:r>
              <a:rPr lang="es-ES" dirty="0" smtClean="0"/>
              <a:t>La equidad, igualdad de oportunidades, la inclusión educativa, la no discriminación.</a:t>
            </a:r>
          </a:p>
          <a:p>
            <a:pPr algn="just">
              <a:buFont typeface="Wingdings" pitchFamily="2" charset="2"/>
              <a:buChar char="v"/>
            </a:pPr>
            <a:r>
              <a:rPr lang="es-ES" dirty="0" smtClean="0"/>
              <a:t>Transmisión de valores que favorezcan la libertad personal, la responsabilidad, la ciudadanía democrática, la solidaridad, la tolerancia, la igualdad, el respeto y la justicia,… </a:t>
            </a:r>
            <a:endParaRPr lang="es-ES" dirty="0"/>
          </a:p>
        </p:txBody>
      </p:sp>
    </p:spTree>
    <p:extLst>
      <p:ext uri="{BB962C8B-B14F-4D97-AF65-F5344CB8AC3E}">
        <p14:creationId xmlns:p14="http://schemas.microsoft.com/office/powerpoint/2010/main" val="19232907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s-ES" dirty="0" smtClean="0"/>
              <a:t>GIMENO Y PÉREZ (1983), plantean cinco categorías principales.</a:t>
            </a:r>
            <a:endParaRPr lang="es-ES" dirty="0"/>
          </a:p>
        </p:txBody>
      </p:sp>
      <p:sp>
        <p:nvSpPr>
          <p:cNvPr id="3"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just"/>
            <a:r>
              <a:rPr lang="es-ES" dirty="0" smtClean="0"/>
              <a:t>El currículum como estructura organizada de conocimientos. Currículum como cuerpo organizado de conocimientos que se transmiten sistemáticamente en la escuela.</a:t>
            </a:r>
          </a:p>
          <a:p>
            <a:pPr algn="just"/>
            <a:r>
              <a:rPr lang="es-ES" dirty="0" smtClean="0"/>
              <a:t>El currículum como sistema tecnológico de producción. Documento donde se especifican los resultados pretendidos.</a:t>
            </a:r>
          </a:p>
          <a:p>
            <a:pPr algn="just"/>
            <a:r>
              <a:rPr lang="es-ES" dirty="0" smtClean="0"/>
              <a:t>El currículum como plan de instrucción. Documento que planifica el aprendizaje. Supone la planificación racional de la intervención didáctica en todas sus dimensiones. </a:t>
            </a:r>
            <a:endParaRPr lang="es-ES" dirty="0"/>
          </a:p>
        </p:txBody>
      </p:sp>
    </p:spTree>
    <p:extLst>
      <p:ext uri="{BB962C8B-B14F-4D97-AF65-F5344CB8AC3E}">
        <p14:creationId xmlns:p14="http://schemas.microsoft.com/office/powerpoint/2010/main" val="6713822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s-ES" dirty="0"/>
              <a:t>GIMENO Y PÉREZ (1983), plantean cinco categorías principales</a:t>
            </a:r>
          </a:p>
        </p:txBody>
      </p:sp>
      <p:sp>
        <p:nvSpPr>
          <p:cNvPr id="3"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pPr algn="just"/>
            <a:r>
              <a:rPr lang="es-ES" dirty="0" smtClean="0"/>
              <a:t>El currículum como conjunto de experiencias de aprendizaje. Todas las oportunidades de aprendizaje proporcionadas por la escuela. Todo lo que el niño aprende en la escuela, incluido las experiencias no planificadas explícitamente. </a:t>
            </a:r>
            <a:r>
              <a:rPr lang="es-ES" dirty="0" err="1" smtClean="0"/>
              <a:t>Eisner</a:t>
            </a:r>
            <a:r>
              <a:rPr lang="es-ES" dirty="0" smtClean="0"/>
              <a:t> distingue: currículum explícito, oculto y ausente.</a:t>
            </a:r>
          </a:p>
          <a:p>
            <a:pPr algn="just"/>
            <a:r>
              <a:rPr lang="es-ES" dirty="0" smtClean="0"/>
              <a:t>El currículum como solución de problemas. Se centra en el análisis de la práctica como solución de los problemas. Plantean la necesidad de integrar los elementos curriculares en un estudio unitario y flexible.</a:t>
            </a:r>
            <a:endParaRPr lang="es-ES" dirty="0"/>
          </a:p>
        </p:txBody>
      </p:sp>
    </p:spTree>
    <p:extLst>
      <p:ext uri="{BB962C8B-B14F-4D97-AF65-F5344CB8AC3E}">
        <p14:creationId xmlns:p14="http://schemas.microsoft.com/office/powerpoint/2010/main" val="8971769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s-ES" dirty="0" smtClean="0"/>
              <a:t>2.1 Las teorías del currículum.</a:t>
            </a:r>
            <a:endParaRPr lang="es-ES" dirty="0"/>
          </a:p>
        </p:txBody>
      </p:sp>
      <p:sp>
        <p:nvSpPr>
          <p:cNvPr id="3" name="2 Marcador de contenido"/>
          <p:cNvSpPr>
            <a:spLocks noGrp="1"/>
          </p:cNvSpPr>
          <p:nvPr>
            <p:ph idx="1"/>
          </p:nvPr>
        </p:nvSpPr>
        <p:spPr>
          <a:xfrm>
            <a:off x="457200" y="1844825"/>
            <a:ext cx="8229600" cy="3888432"/>
          </a:xfrm>
        </p:spPr>
        <p:style>
          <a:lnRef idx="1">
            <a:schemeClr val="accent3"/>
          </a:lnRef>
          <a:fillRef idx="2">
            <a:schemeClr val="accent3"/>
          </a:fillRef>
          <a:effectRef idx="1">
            <a:schemeClr val="accent3"/>
          </a:effectRef>
          <a:fontRef idx="minor">
            <a:schemeClr val="dk1"/>
          </a:fontRef>
        </p:style>
        <p:txBody>
          <a:bodyPr/>
          <a:lstStyle/>
          <a:p>
            <a:r>
              <a:rPr lang="es-ES" dirty="0" smtClean="0"/>
              <a:t>Teoría técnica del currículum.</a:t>
            </a:r>
          </a:p>
          <a:p>
            <a:r>
              <a:rPr lang="es-ES" dirty="0" smtClean="0"/>
              <a:t>Teoría práctica del currículum.</a:t>
            </a:r>
          </a:p>
          <a:p>
            <a:r>
              <a:rPr lang="es-ES" dirty="0" smtClean="0"/>
              <a:t>Teoría crítica del currículum.</a:t>
            </a:r>
          </a:p>
          <a:p>
            <a:endParaRPr lang="es-ES" dirty="0"/>
          </a:p>
        </p:txBody>
      </p:sp>
    </p:spTree>
    <p:extLst>
      <p:ext uri="{BB962C8B-B14F-4D97-AF65-F5344CB8AC3E}">
        <p14:creationId xmlns:p14="http://schemas.microsoft.com/office/powerpoint/2010/main" val="18104575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s-ES" dirty="0" smtClean="0"/>
              <a:t>2.1.1 La teoría técnica del currículum</a:t>
            </a:r>
            <a:endParaRPr lang="es-ES" dirty="0"/>
          </a:p>
        </p:txBody>
      </p:sp>
      <p:sp>
        <p:nvSpPr>
          <p:cNvPr id="3"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just"/>
            <a:r>
              <a:rPr lang="es-ES" dirty="0" smtClean="0"/>
              <a:t>Es el modelo dominante en la teoría y práctica curricular.</a:t>
            </a:r>
          </a:p>
          <a:p>
            <a:pPr algn="just"/>
            <a:r>
              <a:rPr lang="es-ES" dirty="0" smtClean="0"/>
              <a:t>Es </a:t>
            </a:r>
            <a:r>
              <a:rPr lang="es-ES" dirty="0" err="1" smtClean="0"/>
              <a:t>cientifista</a:t>
            </a:r>
            <a:r>
              <a:rPr lang="es-ES" dirty="0" smtClean="0"/>
              <a:t>, apoyada en la ciencias, carácter racional y obedece a un planteamiento burocrático. La Psicología, Sociología, Economía y Antropología constituyen su base científica.</a:t>
            </a:r>
          </a:p>
          <a:p>
            <a:pPr algn="just"/>
            <a:r>
              <a:rPr lang="es-ES" dirty="0" smtClean="0"/>
              <a:t>Profesor como profesional técnico, equipado de competencias y habilidades que le convierten en un docente eficaz.</a:t>
            </a:r>
          </a:p>
          <a:p>
            <a:pPr algn="just"/>
            <a:r>
              <a:rPr lang="es-ES" dirty="0" smtClean="0"/>
              <a:t>Alumno como sujeto receptivo considerado como agente de su propio aprendizaje, que adquiere conocimientos gracias a mecanismos de reconstrucción y diferenciación.</a:t>
            </a:r>
          </a:p>
          <a:p>
            <a:pPr algn="just"/>
            <a:r>
              <a:rPr lang="es-ES" dirty="0" smtClean="0"/>
              <a:t>Escuela como instrumento de reproducción social y cultural a través de un modelo de acción controlado y controlable.</a:t>
            </a:r>
          </a:p>
          <a:p>
            <a:pPr algn="just"/>
            <a:r>
              <a:rPr lang="es-ES" dirty="0" smtClean="0"/>
              <a:t>El Estado elabora el plan de estudios.</a:t>
            </a:r>
            <a:endParaRPr lang="es-ES" dirty="0"/>
          </a:p>
        </p:txBody>
      </p:sp>
    </p:spTree>
    <p:extLst>
      <p:ext uri="{BB962C8B-B14F-4D97-AF65-F5344CB8AC3E}">
        <p14:creationId xmlns:p14="http://schemas.microsoft.com/office/powerpoint/2010/main" val="38941169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s-ES" dirty="0" smtClean="0"/>
              <a:t>2.1.2 La teoría práctica del currículum</a:t>
            </a:r>
            <a:endParaRPr lang="es-ES" dirty="0"/>
          </a:p>
        </p:txBody>
      </p:sp>
      <p:sp>
        <p:nvSpPr>
          <p:cNvPr id="3"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r>
              <a:rPr lang="es-ES" dirty="0" smtClean="0"/>
              <a:t>Surge frente al racionalismo tecnológico.</a:t>
            </a:r>
          </a:p>
          <a:p>
            <a:pPr algn="just"/>
            <a:r>
              <a:rPr lang="es-ES" dirty="0" smtClean="0"/>
              <a:t>Pretende investigar y teorizar la práctica educativa tal y como ocurre en la realidad. </a:t>
            </a:r>
          </a:p>
          <a:p>
            <a:pPr algn="just"/>
            <a:r>
              <a:rPr lang="es-ES" dirty="0" smtClean="0"/>
              <a:t>La enseñanza es considerada como un arte mas que una ciencia.</a:t>
            </a:r>
          </a:p>
          <a:p>
            <a:pPr algn="just"/>
            <a:r>
              <a:rPr lang="es-ES" dirty="0" smtClean="0"/>
              <a:t>La razón práctica lleva a cabo la acción de acuerdo al juicio prudente , que no es innato, sino adquirido desde la relación de la teoría y la práctica.</a:t>
            </a:r>
          </a:p>
          <a:p>
            <a:endParaRPr lang="es-ES" dirty="0"/>
          </a:p>
        </p:txBody>
      </p:sp>
    </p:spTree>
    <p:extLst>
      <p:ext uri="{BB962C8B-B14F-4D97-AF65-F5344CB8AC3E}">
        <p14:creationId xmlns:p14="http://schemas.microsoft.com/office/powerpoint/2010/main" val="23237069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s-ES" dirty="0" smtClean="0"/>
              <a:t>2.1.3 La teoría crítica del currículum</a:t>
            </a:r>
            <a:endParaRPr lang="es-ES" dirty="0"/>
          </a:p>
        </p:txBody>
      </p:sp>
      <p:sp>
        <p:nvSpPr>
          <p:cNvPr id="3"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r>
              <a:rPr lang="es-ES" dirty="0" smtClean="0"/>
              <a:t>Surge también como reacción crítica a la tendencia técnica del currículum.</a:t>
            </a:r>
          </a:p>
          <a:p>
            <a:pPr algn="just"/>
            <a:r>
              <a:rPr lang="es-ES" dirty="0" smtClean="0"/>
              <a:t>Se basa fundamentalmente en el discurso dialéctico y se nutre de bases sociológicas y políticas.</a:t>
            </a:r>
          </a:p>
          <a:p>
            <a:pPr algn="just"/>
            <a:r>
              <a:rPr lang="es-ES" dirty="0" smtClean="0"/>
              <a:t>Su finalidad es la transformación social y la emancipación del individuo. Enseñanza como práctica emancipadora.</a:t>
            </a:r>
            <a:endParaRPr lang="es-ES" dirty="0"/>
          </a:p>
        </p:txBody>
      </p:sp>
    </p:spTree>
    <p:extLst>
      <p:ext uri="{BB962C8B-B14F-4D97-AF65-F5344CB8AC3E}">
        <p14:creationId xmlns:p14="http://schemas.microsoft.com/office/powerpoint/2010/main" val="1371244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algn="just"/>
            <a:r>
              <a:rPr lang="es-ES" dirty="0" smtClean="0"/>
              <a:t>2.2 Carácter del currículum: cerrado, abierto y básico.</a:t>
            </a:r>
            <a:endParaRPr lang="es-ES" dirty="0"/>
          </a:p>
        </p:txBody>
      </p:sp>
      <p:sp>
        <p:nvSpPr>
          <p:cNvPr id="3"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r>
              <a:rPr lang="es-ES" dirty="0" smtClean="0"/>
              <a:t>Describir cada uno de estos tipos de currículum. </a:t>
            </a:r>
          </a:p>
          <a:p>
            <a:pPr algn="just"/>
            <a:r>
              <a:rPr lang="es-ES" dirty="0" smtClean="0"/>
              <a:t>Nuestro Sistema Educativo hace referencia a un diseño curricular básico, abierto y flexible.</a:t>
            </a:r>
            <a:endParaRPr lang="es-ES" dirty="0"/>
          </a:p>
        </p:txBody>
      </p:sp>
    </p:spTree>
    <p:extLst>
      <p:ext uri="{BB962C8B-B14F-4D97-AF65-F5344CB8AC3E}">
        <p14:creationId xmlns:p14="http://schemas.microsoft.com/office/powerpoint/2010/main" val="6295359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algn="just"/>
            <a:r>
              <a:rPr lang="es-ES" dirty="0" smtClean="0"/>
              <a:t>Los niveles de concreción curricular en el Sistema Educativo Español.</a:t>
            </a:r>
            <a:endParaRPr lang="es-ES" dirty="0"/>
          </a:p>
        </p:txBody>
      </p:sp>
      <p:sp>
        <p:nvSpPr>
          <p:cNvPr id="3"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r>
              <a:rPr lang="es-ES" dirty="0" smtClean="0"/>
              <a:t>Primer nivel de concreción curricular: nivel político.</a:t>
            </a:r>
          </a:p>
          <a:p>
            <a:pPr algn="just"/>
            <a:r>
              <a:rPr lang="es-ES" dirty="0" smtClean="0"/>
              <a:t>Segundo nivel de concreción curricular: proyecto educativo.</a:t>
            </a:r>
          </a:p>
          <a:p>
            <a:pPr algn="just"/>
            <a:r>
              <a:rPr lang="es-ES" dirty="0" smtClean="0"/>
              <a:t>Tercer nivel de concreción curricular: programación didáctica de aula. </a:t>
            </a:r>
          </a:p>
          <a:p>
            <a:pPr algn="just"/>
            <a:r>
              <a:rPr lang="es-ES" dirty="0" smtClean="0"/>
              <a:t>Cuarto nivel de concreción curricular: adaptación curricular.</a:t>
            </a:r>
          </a:p>
          <a:p>
            <a:endParaRPr lang="es-ES" dirty="0"/>
          </a:p>
        </p:txBody>
      </p:sp>
    </p:spTree>
    <p:extLst>
      <p:ext uri="{BB962C8B-B14F-4D97-AF65-F5344CB8AC3E}">
        <p14:creationId xmlns:p14="http://schemas.microsoft.com/office/powerpoint/2010/main" val="33890042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1700808"/>
            <a:ext cx="7992888" cy="2952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51689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s-ES" dirty="0" smtClean="0"/>
              <a:t>4.- CONTEXTUALIZACIÓN </a:t>
            </a:r>
            <a:endParaRPr lang="es-ES" dirty="0"/>
          </a:p>
        </p:txBody>
      </p:sp>
      <p:sp>
        <p:nvSpPr>
          <p:cNvPr id="3"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r>
              <a:rPr lang="es-ES" dirty="0" smtClean="0"/>
              <a:t>Zona donde esta ubicado el centro.</a:t>
            </a:r>
          </a:p>
          <a:p>
            <a:r>
              <a:rPr lang="es-ES" dirty="0" smtClean="0"/>
              <a:t>Características del centro.</a:t>
            </a:r>
          </a:p>
          <a:p>
            <a:r>
              <a:rPr lang="es-ES" dirty="0" smtClean="0"/>
              <a:t>Características de las familias.</a:t>
            </a:r>
          </a:p>
          <a:p>
            <a:r>
              <a:rPr lang="es-ES" dirty="0" smtClean="0"/>
              <a:t>Perfil evolutivo de los alumnos. Características del grupo-clase.</a:t>
            </a:r>
          </a:p>
          <a:p>
            <a:r>
              <a:rPr lang="es-ES" dirty="0" smtClean="0"/>
              <a:t>Programas a los que esta adscrito el centro.</a:t>
            </a:r>
            <a:endParaRPr lang="es-ES" dirty="0"/>
          </a:p>
        </p:txBody>
      </p:sp>
    </p:spTree>
    <p:extLst>
      <p:ext uri="{BB962C8B-B14F-4D97-AF65-F5344CB8AC3E}">
        <p14:creationId xmlns:p14="http://schemas.microsoft.com/office/powerpoint/2010/main" val="984434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algn="just"/>
            <a:r>
              <a:rPr lang="es-ES" dirty="0" smtClean="0"/>
              <a:t>FINES DEL SISTEMA EDUCATIVO (Art. 2 LOE)</a:t>
            </a:r>
            <a:endParaRPr lang="es-ES" dirty="0"/>
          </a:p>
        </p:txBody>
      </p:sp>
      <p:sp>
        <p:nvSpPr>
          <p:cNvPr id="3"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marL="514350" indent="-514350" algn="just">
              <a:buFont typeface="+mj-lt"/>
              <a:buAutoNum type="alphaLcPeriod"/>
            </a:pPr>
            <a:r>
              <a:rPr lang="es-ES" dirty="0" smtClean="0"/>
              <a:t>Pleno desarrollo de la personalidad y de las capacidades de los alumnos.</a:t>
            </a:r>
          </a:p>
          <a:p>
            <a:pPr marL="514350" indent="-514350" algn="just">
              <a:buFont typeface="+mj-lt"/>
              <a:buAutoNum type="alphaLcPeriod"/>
            </a:pPr>
            <a:r>
              <a:rPr lang="es-ES" dirty="0" smtClean="0"/>
              <a:t>La educación en el respeto de los derechos y libertades fundamentales, en la igualdad de derechos y oportunidades entre hombres y mujeres y en la igualdad de trato y no discriminación de las personas con discapacidad.</a:t>
            </a:r>
          </a:p>
          <a:p>
            <a:pPr marL="514350" indent="-514350" algn="just">
              <a:buFont typeface="+mj-lt"/>
              <a:buAutoNum type="alphaLcPeriod"/>
            </a:pPr>
            <a:r>
              <a:rPr lang="es-ES" dirty="0" smtClean="0"/>
              <a:t>La educación en el ejercicio de la tolerancia y libertad dentro de los principios democráticos de convivencia, así como en la prevención de conflictos y la resolución pacífica de los mismos. </a:t>
            </a:r>
            <a:endParaRPr lang="es-ES" dirty="0"/>
          </a:p>
        </p:txBody>
      </p:sp>
    </p:spTree>
    <p:extLst>
      <p:ext uri="{BB962C8B-B14F-4D97-AF65-F5344CB8AC3E}">
        <p14:creationId xmlns:p14="http://schemas.microsoft.com/office/powerpoint/2010/main" val="3836316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s-ES" dirty="0" smtClean="0"/>
              <a:t>El sistema educativo:</a:t>
            </a:r>
            <a:endParaRPr lang="es-ES" dirty="0"/>
          </a:p>
        </p:txBody>
      </p:sp>
      <p:sp>
        <p:nvSpPr>
          <p:cNvPr id="3"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marL="514350" indent="-514350">
              <a:buFont typeface="+mj-lt"/>
              <a:buAutoNum type="alphaUcPeriod"/>
            </a:pPr>
            <a:r>
              <a:rPr lang="es-ES" dirty="0" smtClean="0"/>
              <a:t>Enseñanzas de régimen general.</a:t>
            </a:r>
          </a:p>
          <a:p>
            <a:pPr marL="514350" indent="-514350">
              <a:buFont typeface="+mj-lt"/>
              <a:buAutoNum type="alphaUcPeriod"/>
            </a:pPr>
            <a:r>
              <a:rPr lang="es-ES" dirty="0" smtClean="0"/>
              <a:t>Enseñanzas de régimen especial.</a:t>
            </a:r>
            <a:endParaRPr lang="es-ES" dirty="0"/>
          </a:p>
        </p:txBody>
      </p:sp>
    </p:spTree>
    <p:extLst>
      <p:ext uri="{BB962C8B-B14F-4D97-AF65-F5344CB8AC3E}">
        <p14:creationId xmlns:p14="http://schemas.microsoft.com/office/powerpoint/2010/main" val="4275317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s-ES" dirty="0" smtClean="0"/>
              <a:t>ENSEÑANZAS DE RÉGIMEN GENERAL</a:t>
            </a:r>
            <a:endParaRPr lang="es-ES" dirty="0"/>
          </a:p>
        </p:txBody>
      </p:sp>
      <p:sp>
        <p:nvSpPr>
          <p:cNvPr id="3"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r>
              <a:rPr lang="es-ES" dirty="0" smtClean="0"/>
              <a:t>Educación Infantil</a:t>
            </a:r>
          </a:p>
          <a:p>
            <a:r>
              <a:rPr lang="es-ES" dirty="0" smtClean="0"/>
              <a:t>Educación Primaria</a:t>
            </a:r>
          </a:p>
          <a:p>
            <a:r>
              <a:rPr lang="es-ES" dirty="0" smtClean="0"/>
              <a:t>Educación Secundaría Obligatoria</a:t>
            </a:r>
          </a:p>
          <a:p>
            <a:r>
              <a:rPr lang="es-ES" dirty="0" smtClean="0"/>
              <a:t>Bachillerato</a:t>
            </a:r>
          </a:p>
          <a:p>
            <a:r>
              <a:rPr lang="es-ES" dirty="0" smtClean="0"/>
              <a:t>Formación Profesional</a:t>
            </a:r>
          </a:p>
          <a:p>
            <a:pPr marL="0" indent="0">
              <a:buNone/>
            </a:pPr>
            <a:endParaRPr lang="es-ES" dirty="0" smtClean="0"/>
          </a:p>
        </p:txBody>
      </p:sp>
    </p:spTree>
    <p:extLst>
      <p:ext uri="{BB962C8B-B14F-4D97-AF65-F5344CB8AC3E}">
        <p14:creationId xmlns:p14="http://schemas.microsoft.com/office/powerpoint/2010/main" val="10284877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s-ES" dirty="0" smtClean="0"/>
              <a:t>ENSEÑANZAS DE RÉGIMEN ESPECIAL</a:t>
            </a:r>
            <a:endParaRPr lang="es-ES" dirty="0"/>
          </a:p>
        </p:txBody>
      </p:sp>
      <p:sp>
        <p:nvSpPr>
          <p:cNvPr id="3" name="2 Marcador de contenido"/>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r>
              <a:rPr lang="es-ES" dirty="0" smtClean="0"/>
              <a:t>Enseñanzas de idiomas </a:t>
            </a:r>
          </a:p>
          <a:p>
            <a:r>
              <a:rPr lang="es-ES" dirty="0" smtClean="0"/>
              <a:t>Enseñanzas artísticas</a:t>
            </a:r>
          </a:p>
          <a:p>
            <a:r>
              <a:rPr lang="es-ES" dirty="0" smtClean="0"/>
              <a:t>Enseñanzas deportivas</a:t>
            </a:r>
            <a:endParaRPr lang="es-ES" dirty="0"/>
          </a:p>
        </p:txBody>
      </p:sp>
    </p:spTree>
    <p:extLst>
      <p:ext uri="{BB962C8B-B14F-4D97-AF65-F5344CB8AC3E}">
        <p14:creationId xmlns:p14="http://schemas.microsoft.com/office/powerpoint/2010/main" val="1990719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0648"/>
            <a:ext cx="8229600" cy="1296144"/>
          </a:xfrm>
        </p:spPr>
        <p:txBody>
          <a:bodyPr>
            <a:normAutofit/>
          </a:bodyPr>
          <a:lstStyle/>
          <a:p>
            <a:r>
              <a:rPr lang="es-ES" sz="1800" dirty="0"/>
              <a:t>ENSEÑANZAS DE RÉGIMEN ESPECIAL</a:t>
            </a:r>
            <a:r>
              <a:rPr lang="es-ES" sz="1800" dirty="0" smtClean="0"/>
              <a:t/>
            </a:r>
            <a:br>
              <a:rPr lang="es-ES" sz="1800" dirty="0" smtClean="0"/>
            </a:br>
            <a:r>
              <a:rPr lang="es-ES" sz="1800" dirty="0" smtClean="0"/>
              <a:t>https</a:t>
            </a:r>
            <a:r>
              <a:rPr lang="es-ES" sz="1800" dirty="0"/>
              <a:t>://www.mecd.gob.es/alv/ensenanzas/regimen-especial.html</a:t>
            </a:r>
          </a:p>
        </p:txBody>
      </p:sp>
      <p:sp>
        <p:nvSpPr>
          <p:cNvPr id="3" name="2 Marcador de contenido"/>
          <p:cNvSpPr>
            <a:spLocks noGrp="1"/>
          </p:cNvSpPr>
          <p:nvPr>
            <p:ph idx="1"/>
          </p:nvPr>
        </p:nvSpPr>
        <p:spPr/>
        <p:txBody>
          <a:bodyPr>
            <a:normAutofit fontScale="85000" lnSpcReduction="20000"/>
          </a:bodyPr>
          <a:lstStyle/>
          <a:p>
            <a:pPr algn="just"/>
            <a:r>
              <a:rPr lang="es-ES" dirty="0">
                <a:hlinkClick r:id="rId2"/>
              </a:rPr>
              <a:t>Enseñanzas profesionales de Artes Plásticas y Diseño (C.F. Grado Medio)</a:t>
            </a:r>
            <a:endParaRPr lang="es-ES" dirty="0"/>
          </a:p>
          <a:p>
            <a:pPr algn="just"/>
            <a:r>
              <a:rPr lang="es-ES" dirty="0">
                <a:hlinkClick r:id="rId3"/>
              </a:rPr>
              <a:t>Enseñanzas profesionales de Artes Plásticas y Diseño (C.F. Grado Superior)</a:t>
            </a:r>
            <a:endParaRPr lang="es-ES" dirty="0"/>
          </a:p>
          <a:p>
            <a:pPr algn="just"/>
            <a:r>
              <a:rPr lang="es-ES" dirty="0">
                <a:hlinkClick r:id="rId4"/>
              </a:rPr>
              <a:t>Enseñanzas Deportivas de Grado Medio</a:t>
            </a:r>
            <a:endParaRPr lang="es-ES" dirty="0"/>
          </a:p>
          <a:p>
            <a:pPr algn="just"/>
            <a:r>
              <a:rPr lang="es-ES" dirty="0">
                <a:hlinkClick r:id="rId5"/>
              </a:rPr>
              <a:t>Enseñanzas Deportivas de Grado Superior</a:t>
            </a:r>
            <a:endParaRPr lang="es-ES" dirty="0"/>
          </a:p>
          <a:p>
            <a:pPr algn="just"/>
            <a:r>
              <a:rPr lang="es-ES" dirty="0">
                <a:hlinkClick r:id="rId6"/>
              </a:rPr>
              <a:t>Enseñanzas Artísticas Profesionales de Música y Danza</a:t>
            </a:r>
            <a:endParaRPr lang="es-ES" dirty="0"/>
          </a:p>
          <a:p>
            <a:pPr algn="just"/>
            <a:r>
              <a:rPr lang="es-ES" dirty="0">
                <a:hlinkClick r:id="rId7"/>
              </a:rPr>
              <a:t>Enseñanzas Artísticas Superiores: Música, Danza, Arte Dramático, Conservación y Restauración de bienes culturales, Diseño y Artes plásticas</a:t>
            </a:r>
            <a:endParaRPr lang="es-ES" dirty="0"/>
          </a:p>
          <a:p>
            <a:pPr algn="just"/>
            <a:r>
              <a:rPr lang="es-ES" dirty="0">
                <a:hlinkClick r:id="rId8"/>
              </a:rPr>
              <a:t>Enseñanzas de idiomas</a:t>
            </a:r>
            <a:endParaRPr lang="es-ES" dirty="0"/>
          </a:p>
          <a:p>
            <a:pPr marL="0" indent="0">
              <a:buNone/>
            </a:pPr>
            <a:endParaRPr lang="es-ES" dirty="0"/>
          </a:p>
        </p:txBody>
      </p:sp>
    </p:spTree>
    <p:extLst>
      <p:ext uri="{BB962C8B-B14F-4D97-AF65-F5344CB8AC3E}">
        <p14:creationId xmlns:p14="http://schemas.microsoft.com/office/powerpoint/2010/main" val="2460122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721499"/>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just"/>
            <a:r>
              <a:rPr lang="es-ES" dirty="0" smtClean="0"/>
              <a:t>La Educación Primaria, la Secundaria Obligatoria y los ciclos formativos de FP básica constituyen la educación básica.</a:t>
            </a:r>
          </a:p>
          <a:p>
            <a:pPr algn="just"/>
            <a:r>
              <a:rPr lang="es-ES" dirty="0" smtClean="0"/>
              <a:t>La enseñanza básica es obligatoria y gratuita. Comprende 10 años de escolaridad. Los alumno pueden permanecer en ella hasta los 18 años, cumplidos en el año en que finalice el curso. </a:t>
            </a:r>
          </a:p>
          <a:p>
            <a:pPr algn="just"/>
            <a:r>
              <a:rPr lang="es-ES" dirty="0" smtClean="0"/>
              <a:t>La Educación Secundaria se divide en ESO y Educación Secundaria Posobligatoria.</a:t>
            </a:r>
          </a:p>
          <a:p>
            <a:pPr algn="just"/>
            <a:r>
              <a:rPr lang="es-ES" dirty="0" smtClean="0"/>
              <a:t>La Educación Secundaria Posobligatoria: Bachillerato, Formación  Profesional de grado medio, las enseñanzas profesionales de artes plásticas y diseño de grado medio y las enseñanzas deportivas de grado medio.</a:t>
            </a:r>
          </a:p>
          <a:p>
            <a:pPr algn="just"/>
            <a:endParaRPr lang="es-ES" dirty="0"/>
          </a:p>
        </p:txBody>
      </p:sp>
    </p:spTree>
    <p:extLst>
      <p:ext uri="{BB962C8B-B14F-4D97-AF65-F5344CB8AC3E}">
        <p14:creationId xmlns:p14="http://schemas.microsoft.com/office/powerpoint/2010/main" val="391361979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379</TotalTime>
  <Words>2512</Words>
  <Application>Microsoft Office PowerPoint</Application>
  <PresentationFormat>Presentación en pantalla (4:3)</PresentationFormat>
  <Paragraphs>148</Paragraphs>
  <Slides>39</Slides>
  <Notes>0</Notes>
  <HiddenSlides>0</HiddenSlides>
  <MMClips>0</MMClips>
  <ScaleCrop>false</ScaleCrop>
  <HeadingPairs>
    <vt:vector size="4" baseType="variant">
      <vt:variant>
        <vt:lpstr>Tema</vt:lpstr>
      </vt:variant>
      <vt:variant>
        <vt:i4>1</vt:i4>
      </vt:variant>
      <vt:variant>
        <vt:lpstr>Títulos de diapositiva</vt:lpstr>
      </vt:variant>
      <vt:variant>
        <vt:i4>39</vt:i4>
      </vt:variant>
    </vt:vector>
  </HeadingPairs>
  <TitlesOfParts>
    <vt:vector size="40" baseType="lpstr">
      <vt:lpstr>Tema de Office</vt:lpstr>
      <vt:lpstr>EL DISEÑO CURRICULAR EN EL PROCESO DE E-A</vt:lpstr>
      <vt:lpstr>EL DISEÑO CURRICULAR EN EL PROCESO DE E-A</vt:lpstr>
      <vt:lpstr>1 EL SISTEMA EDUCATIVO ESPAÑOL</vt:lpstr>
      <vt:lpstr>FINES DEL SISTEMA EDUCATIVO (Art. 2 LOE)</vt:lpstr>
      <vt:lpstr>El sistema educativo:</vt:lpstr>
      <vt:lpstr>ENSEÑANZAS DE RÉGIMEN GENERAL</vt:lpstr>
      <vt:lpstr>ENSEÑANZAS DE RÉGIMEN ESPECIAL</vt:lpstr>
      <vt:lpstr>ENSEÑANZAS DE RÉGIMEN ESPECIAL https://www.mecd.gob.es/alv/ensenanzas/regimen-especial.html</vt:lpstr>
      <vt:lpstr>Presentación de PowerPoint</vt:lpstr>
      <vt:lpstr>EDUCACIÓN SUPERIOR</vt:lpstr>
      <vt:lpstr>Características de la EI</vt:lpstr>
      <vt:lpstr>Características más importantes de la EI (Gallego, 1998)</vt:lpstr>
      <vt:lpstr>Características de la EP</vt:lpstr>
      <vt:lpstr>ESO</vt:lpstr>
      <vt:lpstr>Bachillerato</vt:lpstr>
      <vt:lpstr>Bachillerato</vt:lpstr>
      <vt:lpstr>Ciclos formativos de formación profesional de grado medio.</vt:lpstr>
      <vt:lpstr>Ciclos formativos de formación profesional de grado superior.</vt:lpstr>
      <vt:lpstr>2. EL CURRÍCULUM EDUCATIVO</vt:lpstr>
      <vt:lpstr>EL CURRÍCULUM EDUCATIVO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Elementos que forman el currículo:</vt:lpstr>
      <vt:lpstr>Presentación de PowerPoint</vt:lpstr>
      <vt:lpstr>GIMENO Y PÉREZ (1983), plantean cinco categorías principales.</vt:lpstr>
      <vt:lpstr>GIMENO Y PÉREZ (1983), plantean cinco categorías principales</vt:lpstr>
      <vt:lpstr>2.1 Las teorías del currículum.</vt:lpstr>
      <vt:lpstr>2.1.1 La teoría técnica del currículum</vt:lpstr>
      <vt:lpstr>2.1.2 La teoría práctica del currículum</vt:lpstr>
      <vt:lpstr>2.1.3 La teoría crítica del currículum</vt:lpstr>
      <vt:lpstr>2.2 Carácter del currículum: cerrado, abierto y básico.</vt:lpstr>
      <vt:lpstr>Los niveles de concreción curricular en el Sistema Educativo Español.</vt:lpstr>
      <vt:lpstr>Presentación de PowerPoint</vt:lpstr>
      <vt:lpstr>4.- CONTEXTUALIZACIÓN </vt:lpstr>
    </vt:vector>
  </TitlesOfParts>
  <Company>RevolucionUnattended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DISEÑO CURRICULAR EN EL PROCESO DE E-A</dc:title>
  <dc:creator>Equipo acer</dc:creator>
  <cp:lastModifiedBy>Equipo acer</cp:lastModifiedBy>
  <cp:revision>14</cp:revision>
  <dcterms:created xsi:type="dcterms:W3CDTF">2015-09-27T13:39:20Z</dcterms:created>
  <dcterms:modified xsi:type="dcterms:W3CDTF">2017-10-10T05:59:18Z</dcterms:modified>
</cp:coreProperties>
</file>